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4"/>
  </p:notesMasterIdLst>
  <p:handoutMasterIdLst>
    <p:handoutMasterId r:id="rId15"/>
  </p:handoutMasterIdLst>
  <p:sldIdLst>
    <p:sldId id="256" r:id="rId5"/>
    <p:sldId id="312" r:id="rId6"/>
    <p:sldId id="379" r:id="rId7"/>
    <p:sldId id="386" r:id="rId8"/>
    <p:sldId id="336" r:id="rId9"/>
    <p:sldId id="354" r:id="rId10"/>
    <p:sldId id="387" r:id="rId11"/>
    <p:sldId id="388" r:id="rId12"/>
    <p:sldId id="299" r:id="rId13"/>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1E68"/>
    <a:srgbClr val="1D1D54"/>
    <a:srgbClr val="470531"/>
    <a:srgbClr val="1E225C"/>
    <a:srgbClr val="135B71"/>
    <a:srgbClr val="0B3247"/>
    <a:srgbClr val="242E88"/>
    <a:srgbClr val="7E693F"/>
    <a:srgbClr val="F6A529"/>
    <a:srgbClr val="7A011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ADCC7F-FB72-5981-22B8-5B9274EE1587}" v="5" dt="2025-01-24T14:47:43.449"/>
    <p1510:client id="{C7A8241C-3AE0-4F8A-AF8B-774CE863C839}" v="26" dt="2025-01-24T14:30:38.8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85" autoAdjust="0"/>
    <p:restoredTop sz="94659" autoAdjust="0"/>
  </p:normalViewPr>
  <p:slideViewPr>
    <p:cSldViewPr snapToGrid="0" snapToObjects="1">
      <p:cViewPr varScale="1">
        <p:scale>
          <a:sx n="78" d="100"/>
          <a:sy n="78" d="100"/>
        </p:scale>
        <p:origin x="3144" y="96"/>
      </p:cViewPr>
      <p:guideLst>
        <p:guide orient="horz" pos="3120"/>
        <p:guide pos="21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224C0C0-2263-DF49-B379-AF7675D7A3CC}" type="datetime1">
              <a:rPr lang="en-GB" smtClean="0"/>
              <a:t>27/01/2025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D93A04-D0CF-C44B-93C9-305A0B2F099C}" type="slidenum">
              <a:rPr lang="en-US" smtClean="0"/>
              <a:t>‹#›</a:t>
            </a:fld>
            <a:endParaRPr lang="en-US"/>
          </a:p>
        </p:txBody>
      </p:sp>
    </p:spTree>
    <p:extLst>
      <p:ext uri="{BB962C8B-B14F-4D97-AF65-F5344CB8AC3E}">
        <p14:creationId xmlns:p14="http://schemas.microsoft.com/office/powerpoint/2010/main" val="21266511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0BA590-3A66-964E-952B-AB6869676995}" type="datetime1">
              <a:rPr lang="en-GB" smtClean="0"/>
              <a:t>27/01/2025</a:t>
            </a:fld>
            <a:endParaRPr lang="en-US"/>
          </a:p>
        </p:txBody>
      </p:sp>
      <p:sp>
        <p:nvSpPr>
          <p:cNvPr id="4" name="Slide Image Placeholder 3"/>
          <p:cNvSpPr>
            <a:spLocks noGrp="1" noRot="1" noChangeAspect="1"/>
          </p:cNvSpPr>
          <p:nvPr>
            <p:ph type="sldImg" idx="2"/>
          </p:nvPr>
        </p:nvSpPr>
        <p:spPr>
          <a:xfrm>
            <a:off x="2241550" y="685800"/>
            <a:ext cx="23749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8C6A737-B546-BE43-B6A1-55DAB62E2EA7}" type="slidenum">
              <a:rPr lang="en-US" smtClean="0"/>
              <a:t>‹#›</a:t>
            </a:fld>
            <a:endParaRPr lang="en-US"/>
          </a:p>
        </p:txBody>
      </p:sp>
    </p:spTree>
    <p:extLst>
      <p:ext uri="{BB962C8B-B14F-4D97-AF65-F5344CB8AC3E}">
        <p14:creationId xmlns:p14="http://schemas.microsoft.com/office/powerpoint/2010/main" val="60115827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C6A737-B546-BE43-B6A1-55DAB62E2EA7}" type="slidenum">
              <a:rPr lang="en-US" smtClean="0"/>
              <a:t>1</a:t>
            </a:fld>
            <a:endParaRPr lang="en-US"/>
          </a:p>
        </p:txBody>
      </p:sp>
    </p:spTree>
    <p:extLst>
      <p:ext uri="{BB962C8B-B14F-4D97-AF65-F5344CB8AC3E}">
        <p14:creationId xmlns:p14="http://schemas.microsoft.com/office/powerpoint/2010/main" val="1836055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2"/>
            <a:ext cx="5829300" cy="2123369"/>
          </a:xfrm>
        </p:spPr>
        <p:txBody>
          <a:bodyPr/>
          <a:lstStyle/>
          <a:p>
            <a:r>
              <a:rPr lang="en-GB"/>
              <a:t>Click to edit Master title style</a:t>
            </a:r>
            <a:endParaRPr lang="en-US"/>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FF58C004-FEB5-3E48-8039-DE119EFE33B9}" type="datetime1">
              <a:rPr lang="en-GB" smtClean="0"/>
              <a:t>27/01/2025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1007875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86CF579-15D4-7F45-8C86-A1D60D5DF40F}" type="datetime1">
              <a:rPr lang="en-GB" smtClean="0"/>
              <a:t>27/01/2025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182075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3"/>
            <a:ext cx="5829300" cy="1967442"/>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77ADC50-EC88-CD45-ABF6-2E73E931E7F1}" type="datetime1">
              <a:rPr lang="en-GB" smtClean="0"/>
              <a:t>27/01/2025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3344362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342900" y="2311401"/>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86150" y="2311401"/>
            <a:ext cx="3028950"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5DD4672B-5861-6B4F-B956-D321A2232CC6}" type="datetime1">
              <a:rPr lang="en-GB" smtClean="0"/>
              <a:t>27/01/2025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57525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83769" y="2217385"/>
            <a:ext cx="303133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3483769" y="3141486"/>
            <a:ext cx="303133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81943FD7-765D-0B47-AD67-479489395968}" type="datetime1">
              <a:rPr lang="en-GB" smtClean="0"/>
              <a:t>27/01/2025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543109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DDFEFDAA-944E-DA4C-B9C7-257A234466E4}" type="datetime1">
              <a:rPr lang="en-GB" smtClean="0"/>
              <a:t>27/01/2025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2137561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9FD764-BE94-F64C-935E-B489D4AB6C2C}" type="datetime1">
              <a:rPr lang="en-GB" smtClean="0"/>
              <a:t>27/01/2025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2162549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2681287" y="394406"/>
            <a:ext cx="3833813"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342900" y="2072923"/>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CA10D1C-3DFD-F14A-AD27-DFB2B6C46CA6}" type="datetime1">
              <a:rPr lang="en-GB" smtClean="0"/>
              <a:t>27/01/2025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2843772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25A4552-0A68-5E46-A66E-4962325EC1D0}" type="datetime1">
              <a:rPr lang="en-GB" smtClean="0"/>
              <a:t>27/01/2025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3318085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DB4825CF-B982-CE40-A61A-5EBECC528CBB}" type="datetime1">
              <a:rPr lang="en-GB" smtClean="0"/>
              <a:t>27/01/2025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3296986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96700"/>
            <a:ext cx="1543050" cy="8452203"/>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342900" y="396700"/>
            <a:ext cx="4514850" cy="84522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47444F8-D0BE-6249-8469-445DCFBACC71}" type="datetime1">
              <a:rPr lang="en-GB" smtClean="0"/>
              <a:t>27/01/2025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30474-BC3E-E644-BC33-F89A9BD1C9A4}" type="slidenum">
              <a:rPr lang="en-US" smtClean="0"/>
              <a:t>‹#›</a:t>
            </a:fld>
            <a:endParaRPr lang="en-US"/>
          </a:p>
        </p:txBody>
      </p:sp>
    </p:spTree>
    <p:extLst>
      <p:ext uri="{BB962C8B-B14F-4D97-AF65-F5344CB8AC3E}">
        <p14:creationId xmlns:p14="http://schemas.microsoft.com/office/powerpoint/2010/main" val="4131376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342900" y="2311401"/>
            <a:ext cx="6172200" cy="653750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342900" y="9181395"/>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BA82D574-94BD-194F-96A8-CDDE08A582D0}" type="datetime1">
              <a:rPr lang="en-GB" smtClean="0"/>
              <a:t>27/01/2025</a:t>
            </a:fld>
            <a:endParaRPr lang="en-US"/>
          </a:p>
        </p:txBody>
      </p:sp>
      <p:sp>
        <p:nvSpPr>
          <p:cNvPr id="5" name="Footer Placeholder 4"/>
          <p:cNvSpPr>
            <a:spLocks noGrp="1"/>
          </p:cNvSpPr>
          <p:nvPr>
            <p:ph type="ftr" sz="quarter" idx="3"/>
          </p:nvPr>
        </p:nvSpPr>
        <p:spPr>
          <a:xfrm>
            <a:off x="2343150" y="9181395"/>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9181395"/>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28B30474-BC3E-E644-BC33-F89A9BD1C9A4}" type="slidenum">
              <a:rPr lang="en-US" smtClean="0"/>
              <a:t>‹#›</a:t>
            </a:fld>
            <a:endParaRPr lang="en-US"/>
          </a:p>
        </p:txBody>
      </p:sp>
    </p:spTree>
    <p:extLst>
      <p:ext uri="{BB962C8B-B14F-4D97-AF65-F5344CB8AC3E}">
        <p14:creationId xmlns:p14="http://schemas.microsoft.com/office/powerpoint/2010/main" val="4074107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jpeg"/><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7.jpeg"/><Relationship Id="rId5" Type="http://schemas.microsoft.com/office/2007/relationships/hdphoto" Target="../media/hdphoto1.wdp"/><Relationship Id="rId10" Type="http://schemas.microsoft.com/office/2007/relationships/hdphoto" Target="../media/hdphoto2.wdp"/><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2913" y="1"/>
            <a:ext cx="6904105" cy="698500"/>
          </a:xfrm>
          <a:prstGeom prst="rect">
            <a:avLst/>
          </a:prstGeom>
          <a:solidFill>
            <a:schemeClr val="tx1">
              <a:lumMod val="85000"/>
              <a:lumOff val="1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descr="Text&#10;&#10;Description automatically generated">
            <a:extLst>
              <a:ext uri="{FF2B5EF4-FFF2-40B4-BE49-F238E27FC236}">
                <a16:creationId xmlns:a16="http://schemas.microsoft.com/office/drawing/2014/main" id="{608520D9-E767-48C3-B44F-1E361452B55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18358" y="122068"/>
            <a:ext cx="2657094" cy="454365"/>
          </a:xfrm>
          <a:prstGeom prst="rect">
            <a:avLst/>
          </a:prstGeom>
        </p:spPr>
      </p:pic>
      <p:sp>
        <p:nvSpPr>
          <p:cNvPr id="2" name="그림 개체 틀 17">
            <a:extLst>
              <a:ext uri="{FF2B5EF4-FFF2-40B4-BE49-F238E27FC236}">
                <a16:creationId xmlns:a16="http://schemas.microsoft.com/office/drawing/2014/main" id="{07661BC2-05DF-431D-8FED-CC3FC452A7FC}"/>
              </a:ext>
            </a:extLst>
          </p:cNvPr>
          <p:cNvSpPr txBox="1">
            <a:spLocks/>
          </p:cNvSpPr>
          <p:nvPr/>
        </p:nvSpPr>
        <p:spPr>
          <a:xfrm>
            <a:off x="3652379" y="1693048"/>
            <a:ext cx="2668270" cy="268097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blipFill>
            <a:blip r:embed="rId4" cstate="print">
              <a:duotone>
                <a:schemeClr val="bg2">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a:blipFill>
          <a:effectLst/>
        </p:spPr>
        <p:txBody>
          <a:bodyPr wrap="square" anchor="ctr">
            <a:noAutofit/>
          </a:bodyPr>
          <a:lstStyle/>
          <a:p>
            <a:endParaRPr lang="en-GB"/>
          </a:p>
        </p:txBody>
      </p:sp>
      <p:sp>
        <p:nvSpPr>
          <p:cNvPr id="3" name="그림 개체 틀 17">
            <a:extLst>
              <a:ext uri="{FF2B5EF4-FFF2-40B4-BE49-F238E27FC236}">
                <a16:creationId xmlns:a16="http://schemas.microsoft.com/office/drawing/2014/main" id="{7CA8FB75-2F7F-4293-A160-EA600E8CA4F8}"/>
              </a:ext>
            </a:extLst>
          </p:cNvPr>
          <p:cNvSpPr txBox="1">
            <a:spLocks/>
          </p:cNvSpPr>
          <p:nvPr/>
        </p:nvSpPr>
        <p:spPr>
          <a:xfrm>
            <a:off x="26271" y="957024"/>
            <a:ext cx="3603625" cy="3603625"/>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blipFill dpi="0" rotWithShape="1">
            <a:blip r:embed="rId6"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l="-32380" r="-3146"/>
            </a:stretch>
          </a:blipFill>
          <a:effectLst/>
        </p:spPr>
        <p:txBody>
          <a:bodyPr wrap="square" anchor="ctr">
            <a:noAutofit/>
          </a:bodyPr>
          <a:lstStyle/>
          <a:p>
            <a:endParaRPr lang="en-GB"/>
          </a:p>
        </p:txBody>
      </p:sp>
      <p:sp>
        <p:nvSpPr>
          <p:cNvPr id="5" name="그림 개체 틀 14">
            <a:extLst>
              <a:ext uri="{FF2B5EF4-FFF2-40B4-BE49-F238E27FC236}">
                <a16:creationId xmlns:a16="http://schemas.microsoft.com/office/drawing/2014/main" id="{B0B259DF-7D1D-4F14-B909-293A8D54ADB2}"/>
              </a:ext>
            </a:extLst>
          </p:cNvPr>
          <p:cNvSpPr txBox="1">
            <a:spLocks/>
          </p:cNvSpPr>
          <p:nvPr/>
        </p:nvSpPr>
        <p:spPr>
          <a:xfrm>
            <a:off x="2006581" y="3185716"/>
            <a:ext cx="2825115" cy="2833370"/>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blipFill dpi="0" rotWithShape="1">
            <a:blip r:embed="rId7"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l="-12774" t="8047" r="-31140" b="-8047"/>
            </a:stretch>
          </a:blipFill>
          <a:effectLst/>
        </p:spPr>
        <p:txBody>
          <a:bodyPr wrap="square" anchor="ctr">
            <a:noAutofit/>
          </a:bodyPr>
          <a:lstStyle/>
          <a:p>
            <a:endParaRPr lang="en-GB"/>
          </a:p>
        </p:txBody>
      </p:sp>
      <p:sp>
        <p:nvSpPr>
          <p:cNvPr id="7" name="그림 개체 틀 15">
            <a:extLst>
              <a:ext uri="{FF2B5EF4-FFF2-40B4-BE49-F238E27FC236}">
                <a16:creationId xmlns:a16="http://schemas.microsoft.com/office/drawing/2014/main" id="{FE27F266-3ACD-4966-9DD9-3F4DFE267741}"/>
              </a:ext>
            </a:extLst>
          </p:cNvPr>
          <p:cNvSpPr txBox="1">
            <a:spLocks/>
          </p:cNvSpPr>
          <p:nvPr/>
        </p:nvSpPr>
        <p:spPr>
          <a:xfrm>
            <a:off x="1575593" y="5910157"/>
            <a:ext cx="2725223" cy="2825115"/>
          </a:xfrm>
          <a:custGeom>
            <a:avLst/>
            <a:gdLst>
              <a:gd name="connsiteX0" fmla="*/ 1412571 w 2825140"/>
              <a:gd name="connsiteY0" fmla="*/ 0 h 2825140"/>
              <a:gd name="connsiteX1" fmla="*/ 2825140 w 2825140"/>
              <a:gd name="connsiteY1" fmla="*/ 1412570 h 2825140"/>
              <a:gd name="connsiteX2" fmla="*/ 1412571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1" y="0"/>
                </a:moveTo>
                <a:lnTo>
                  <a:pt x="2825140" y="1412570"/>
                </a:lnTo>
                <a:lnTo>
                  <a:pt x="1412571" y="2825140"/>
                </a:lnTo>
                <a:lnTo>
                  <a:pt x="0" y="1412570"/>
                </a:lnTo>
                <a:close/>
              </a:path>
            </a:pathLst>
          </a:custGeom>
          <a:blipFill dpi="0" rotWithShape="1">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l="-38994" t="390" r="-5897" b="-390"/>
            </a:stretch>
          </a:blipFill>
          <a:effectLst/>
        </p:spPr>
        <p:txBody>
          <a:bodyPr wrap="square" anchor="ctr">
            <a:noAutofit/>
          </a:bodyPr>
          <a:lstStyle/>
          <a:p>
            <a:endParaRPr lang="en-GB"/>
          </a:p>
        </p:txBody>
      </p:sp>
      <p:sp>
        <p:nvSpPr>
          <p:cNvPr id="9" name="Picture Placeholder 8">
            <a:extLst>
              <a:ext uri="{FF2B5EF4-FFF2-40B4-BE49-F238E27FC236}">
                <a16:creationId xmlns:a16="http://schemas.microsoft.com/office/drawing/2014/main" id="{4A7BEFC5-FDC5-4855-B304-C3E41B10B633}"/>
              </a:ext>
            </a:extLst>
          </p:cNvPr>
          <p:cNvSpPr txBox="1">
            <a:spLocks/>
          </p:cNvSpPr>
          <p:nvPr/>
        </p:nvSpPr>
        <p:spPr>
          <a:xfrm>
            <a:off x="3562490" y="2647560"/>
            <a:ext cx="3322659" cy="7157085"/>
          </a:xfrm>
          <a:custGeom>
            <a:avLst/>
            <a:gdLst>
              <a:gd name="connsiteX0" fmla="*/ 3421966 w 3421966"/>
              <a:gd name="connsiteY0" fmla="*/ 0 h 6843932"/>
              <a:gd name="connsiteX1" fmla="*/ 3421966 w 3421966"/>
              <a:gd name="connsiteY1" fmla="*/ 6843932 h 6843932"/>
              <a:gd name="connsiteX2" fmla="*/ 0 w 3421966"/>
              <a:gd name="connsiteY2" fmla="*/ 3421966 h 6843932"/>
            </a:gdLst>
            <a:ahLst/>
            <a:cxnLst>
              <a:cxn ang="0">
                <a:pos x="connsiteX0" y="connsiteY0"/>
              </a:cxn>
              <a:cxn ang="0">
                <a:pos x="connsiteX1" y="connsiteY1"/>
              </a:cxn>
              <a:cxn ang="0">
                <a:pos x="connsiteX2" y="connsiteY2"/>
              </a:cxn>
            </a:cxnLst>
            <a:rect l="l" t="t" r="r" b="b"/>
            <a:pathLst>
              <a:path w="3421966" h="6843932">
                <a:moveTo>
                  <a:pt x="3421966" y="0"/>
                </a:moveTo>
                <a:lnTo>
                  <a:pt x="3421966" y="6843932"/>
                </a:lnTo>
                <a:lnTo>
                  <a:pt x="0" y="3421966"/>
                </a:lnTo>
                <a:close/>
              </a:path>
            </a:pathLst>
          </a:custGeom>
          <a:blipFill>
            <a:blip r:embed="rId9" cstate="print">
              <a:duotone>
                <a:prstClr val="black"/>
                <a:schemeClr val="accent1">
                  <a:tint val="45000"/>
                  <a:satMod val="400000"/>
                </a:schemeClr>
              </a:duotone>
              <a:extLst>
                <a:ext uri="{BEBA8EAE-BF5A-486C-A8C5-ECC9F3942E4B}">
                  <a14:imgProps xmlns:a14="http://schemas.microsoft.com/office/drawing/2010/main">
                    <a14:imgLayer r:embed="rId10">
                      <a14:imgEffect>
                        <a14:colorTemperature colorTemp="4700"/>
                      </a14:imgEffect>
                      <a14:imgEffect>
                        <a14:saturation sat="0"/>
                      </a14:imgEffect>
                    </a14:imgLayer>
                  </a14:imgProps>
                </a:ext>
                <a:ext uri="{28A0092B-C50C-407E-A947-70E740481C1C}">
                  <a14:useLocalDpi xmlns:a14="http://schemas.microsoft.com/office/drawing/2010/main"/>
                </a:ext>
              </a:extLst>
            </a:blip>
            <a:stretch>
              <a:fillRect t="-1" r="-7692" b="2094"/>
            </a:stretch>
          </a:blipFill>
          <a:ln w="19050">
            <a:noFill/>
          </a:ln>
        </p:spPr>
        <p:txBody>
          <a:bodyPr wrap="square" anchor="ctr">
            <a:noAutofit/>
          </a:bodyPr>
          <a:lstStyle/>
          <a:p>
            <a:endParaRPr lang="en-GB"/>
          </a:p>
        </p:txBody>
      </p:sp>
      <p:sp>
        <p:nvSpPr>
          <p:cNvPr id="11" name="그림 개체 틀 17">
            <a:extLst>
              <a:ext uri="{FF2B5EF4-FFF2-40B4-BE49-F238E27FC236}">
                <a16:creationId xmlns:a16="http://schemas.microsoft.com/office/drawing/2014/main" id="{5606B902-7B45-46E3-94C3-0AEFD3B29D43}"/>
              </a:ext>
            </a:extLst>
          </p:cNvPr>
          <p:cNvSpPr txBox="1">
            <a:spLocks/>
          </p:cNvSpPr>
          <p:nvPr/>
        </p:nvSpPr>
        <p:spPr>
          <a:xfrm>
            <a:off x="-50757" y="4331492"/>
            <a:ext cx="2825115" cy="2825115"/>
          </a:xfrm>
          <a:custGeom>
            <a:avLst/>
            <a:gdLst>
              <a:gd name="connsiteX0" fmla="*/ 1412570 w 2825140"/>
              <a:gd name="connsiteY0" fmla="*/ 0 h 2825140"/>
              <a:gd name="connsiteX1" fmla="*/ 2825140 w 2825140"/>
              <a:gd name="connsiteY1" fmla="*/ 1412570 h 2825140"/>
              <a:gd name="connsiteX2" fmla="*/ 1412570 w 2825140"/>
              <a:gd name="connsiteY2" fmla="*/ 2825140 h 2825140"/>
              <a:gd name="connsiteX3" fmla="*/ 0 w 2825140"/>
              <a:gd name="connsiteY3" fmla="*/ 1412570 h 2825140"/>
            </a:gdLst>
            <a:ahLst/>
            <a:cxnLst>
              <a:cxn ang="0">
                <a:pos x="connsiteX0" y="connsiteY0"/>
              </a:cxn>
              <a:cxn ang="0">
                <a:pos x="connsiteX1" y="connsiteY1"/>
              </a:cxn>
              <a:cxn ang="0">
                <a:pos x="connsiteX2" y="connsiteY2"/>
              </a:cxn>
              <a:cxn ang="0">
                <a:pos x="connsiteX3" y="connsiteY3"/>
              </a:cxn>
            </a:cxnLst>
            <a:rect l="l" t="t" r="r" b="b"/>
            <a:pathLst>
              <a:path w="2825140" h="2825140">
                <a:moveTo>
                  <a:pt x="1412570" y="0"/>
                </a:moveTo>
                <a:lnTo>
                  <a:pt x="2825140" y="1412570"/>
                </a:lnTo>
                <a:lnTo>
                  <a:pt x="1412570" y="2825140"/>
                </a:lnTo>
                <a:lnTo>
                  <a:pt x="0" y="1412570"/>
                </a:lnTo>
                <a:close/>
              </a:path>
            </a:pathLst>
          </a:custGeom>
          <a:blipFill dpi="0" rotWithShape="1">
            <a:blip r:embed="rId11"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l="-22145" t="-2357" r="-24235" b="2357"/>
            </a:stretch>
          </a:blipFill>
          <a:effectLst/>
        </p:spPr>
        <p:txBody>
          <a:bodyPr wrap="square" anchor="ctr">
            <a:noAutofit/>
          </a:bodyPr>
          <a:lstStyle/>
          <a:p>
            <a:endParaRPr lang="en-GB"/>
          </a:p>
        </p:txBody>
      </p:sp>
      <p:sp>
        <p:nvSpPr>
          <p:cNvPr id="10" name="Rectangle 9"/>
          <p:cNvSpPr/>
          <p:nvPr/>
        </p:nvSpPr>
        <p:spPr>
          <a:xfrm>
            <a:off x="2677853" y="6789341"/>
            <a:ext cx="4207296" cy="3116659"/>
          </a:xfrm>
          <a:prstGeom prst="rect">
            <a:avLst/>
          </a:prstGeom>
          <a:solidFill>
            <a:srgbClr val="E71E68">
              <a:alpha val="77255"/>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7" name="Picture 16" descr="Sir Thomas Wharton Logo - png.png"/>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3419138" y="6859501"/>
            <a:ext cx="3329800" cy="1070531"/>
          </a:xfrm>
          <a:prstGeom prst="rect">
            <a:avLst/>
          </a:prstGeom>
          <a:effectLst>
            <a:glow rad="635000">
              <a:schemeClr val="bg1">
                <a:alpha val="6000"/>
              </a:schemeClr>
            </a:glow>
          </a:effectLst>
        </p:spPr>
      </p:pic>
      <p:sp>
        <p:nvSpPr>
          <p:cNvPr id="6" name="TextBox 5"/>
          <p:cNvSpPr txBox="1"/>
          <p:nvPr/>
        </p:nvSpPr>
        <p:spPr>
          <a:xfrm>
            <a:off x="2677852" y="7844940"/>
            <a:ext cx="4207297" cy="1938992"/>
          </a:xfrm>
          <a:prstGeom prst="rect">
            <a:avLst/>
          </a:prstGeom>
          <a:noFill/>
        </p:spPr>
        <p:txBody>
          <a:bodyPr wrap="square" lIns="91440" tIns="45720" rIns="91440" bIns="45720" rtlCol="0" anchor="t">
            <a:spAutoFit/>
          </a:bodyPr>
          <a:lstStyle/>
          <a:p>
            <a:pPr algn="r"/>
            <a:r>
              <a:rPr lang="en-US" sz="2000" dirty="0">
                <a:solidFill>
                  <a:schemeClr val="bg1"/>
                </a:solidFill>
              </a:rPr>
              <a:t>Year 10</a:t>
            </a:r>
          </a:p>
          <a:p>
            <a:pPr algn="r"/>
            <a:r>
              <a:rPr lang="en-US" sz="2000" dirty="0">
                <a:solidFill>
                  <a:schemeClr val="bg1"/>
                </a:solidFill>
              </a:rPr>
              <a:t>Achieve Week 2</a:t>
            </a:r>
          </a:p>
          <a:p>
            <a:pPr algn="r"/>
            <a:r>
              <a:rPr lang="en-US" sz="2000" dirty="0">
                <a:solidFill>
                  <a:schemeClr val="bg1"/>
                </a:solidFill>
              </a:rPr>
              <a:t>Parent/Carer Information Booklet</a:t>
            </a:r>
          </a:p>
          <a:p>
            <a:pPr algn="r"/>
            <a:endParaRPr lang="en-US" sz="2000" dirty="0">
              <a:solidFill>
                <a:schemeClr val="bg1"/>
              </a:solidFill>
            </a:endParaRPr>
          </a:p>
          <a:p>
            <a:pPr algn="r"/>
            <a:r>
              <a:rPr lang="en-US" sz="2000" dirty="0">
                <a:solidFill>
                  <a:schemeClr val="bg1"/>
                </a:solidFill>
              </a:rPr>
              <a:t>Monday 10.02.25-Friday14.02.25</a:t>
            </a:r>
          </a:p>
        </p:txBody>
      </p:sp>
    </p:spTree>
    <p:extLst>
      <p:ext uri="{BB962C8B-B14F-4D97-AF65-F5344CB8AC3E}">
        <p14:creationId xmlns:p14="http://schemas.microsoft.com/office/powerpoint/2010/main" val="1025010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16" y="4148413"/>
            <a:ext cx="6962816" cy="294001"/>
          </a:xfrm>
          <a:prstGeom prst="rect">
            <a:avLst/>
          </a:prstGeom>
          <a:solidFill>
            <a:srgbClr val="8183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3216" y="5260852"/>
            <a:ext cx="6857999" cy="294001"/>
          </a:xfrm>
          <a:prstGeom prst="rect">
            <a:avLst/>
          </a:prstGeom>
          <a:solidFill>
            <a:srgbClr val="8183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8331" y="6369123"/>
            <a:ext cx="6962816" cy="294001"/>
          </a:xfrm>
          <a:prstGeom prst="rect">
            <a:avLst/>
          </a:prstGeom>
          <a:solidFill>
            <a:srgbClr val="8183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8331" y="7474918"/>
            <a:ext cx="6962816" cy="294001"/>
          </a:xfrm>
          <a:prstGeom prst="rect">
            <a:avLst/>
          </a:prstGeom>
          <a:solidFill>
            <a:srgbClr val="8183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11548" y="8620415"/>
            <a:ext cx="6962816" cy="294001"/>
          </a:xfrm>
          <a:prstGeom prst="rect">
            <a:avLst/>
          </a:prstGeom>
          <a:solidFill>
            <a:srgbClr val="8183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11548" y="3590416"/>
            <a:ext cx="6974363" cy="559771"/>
          </a:xfrm>
          <a:prstGeom prst="rect">
            <a:avLst/>
          </a:prstGeom>
          <a:solidFill>
            <a:srgbClr val="1E21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6724" y="5815589"/>
            <a:ext cx="6956383" cy="559771"/>
          </a:xfrm>
          <a:prstGeom prst="rect">
            <a:avLst/>
          </a:prstGeom>
          <a:solidFill>
            <a:srgbClr val="1E21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6945" y="6912704"/>
            <a:ext cx="6956604" cy="559771"/>
          </a:xfrm>
          <a:prstGeom prst="rect">
            <a:avLst/>
          </a:prstGeom>
          <a:solidFill>
            <a:srgbClr val="1E21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p:cNvSpPr/>
          <p:nvPr/>
        </p:nvSpPr>
        <p:spPr>
          <a:xfrm>
            <a:off x="-9941" y="8060644"/>
            <a:ext cx="6959600" cy="559771"/>
          </a:xfrm>
          <a:prstGeom prst="rect">
            <a:avLst/>
          </a:prstGeom>
          <a:solidFill>
            <a:srgbClr val="1E21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p:nvPr/>
        </p:nvSpPr>
        <p:spPr>
          <a:xfrm>
            <a:off x="-8331" y="3039979"/>
            <a:ext cx="6962816" cy="294001"/>
          </a:xfrm>
          <a:prstGeom prst="rect">
            <a:avLst/>
          </a:prstGeom>
          <a:solidFill>
            <a:srgbClr val="81838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Rectangle 14"/>
          <p:cNvSpPr/>
          <p:nvPr/>
        </p:nvSpPr>
        <p:spPr>
          <a:xfrm>
            <a:off x="-11547" y="2480208"/>
            <a:ext cx="6962816" cy="559771"/>
          </a:xfrm>
          <a:prstGeom prst="rect">
            <a:avLst/>
          </a:prstGeom>
          <a:solidFill>
            <a:srgbClr val="1E21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extBox 15"/>
          <p:cNvSpPr txBox="1"/>
          <p:nvPr/>
        </p:nvSpPr>
        <p:spPr>
          <a:xfrm>
            <a:off x="3430608" y="431415"/>
            <a:ext cx="3287692" cy="1384995"/>
          </a:xfrm>
          <a:prstGeom prst="rect">
            <a:avLst/>
          </a:prstGeom>
          <a:noFill/>
        </p:spPr>
        <p:txBody>
          <a:bodyPr wrap="square" rtlCol="0">
            <a:spAutoFit/>
          </a:bodyPr>
          <a:lstStyle/>
          <a:p>
            <a:pPr algn="r"/>
            <a:r>
              <a:rPr lang="en-US" sz="1400" dirty="0">
                <a:latin typeface="Century Gothic"/>
                <a:cs typeface="Century Gothic"/>
              </a:rPr>
              <a:t>Committed to delivering</a:t>
            </a:r>
            <a:br>
              <a:rPr lang="en-US" sz="1400" dirty="0">
                <a:latin typeface="Century Gothic"/>
                <a:cs typeface="Century Gothic"/>
              </a:rPr>
            </a:br>
            <a:r>
              <a:rPr lang="en-US" sz="1400" dirty="0">
                <a:latin typeface="Century Gothic"/>
                <a:cs typeface="Century Gothic"/>
              </a:rPr>
              <a:t> </a:t>
            </a:r>
            <a:r>
              <a:rPr lang="en-US" sz="1400" b="1" dirty="0">
                <a:latin typeface="Century Gothic"/>
                <a:cs typeface="Century Gothic"/>
              </a:rPr>
              <a:t>exceptional learning experiences </a:t>
            </a:r>
            <a:r>
              <a:rPr lang="en-US" sz="1400" dirty="0">
                <a:latin typeface="Century Gothic"/>
                <a:cs typeface="Century Gothic"/>
              </a:rPr>
              <a:t>which enable all students to thrive in a competitive world and lead </a:t>
            </a:r>
            <a:r>
              <a:rPr lang="en-US" sz="1400" b="1" dirty="0">
                <a:latin typeface="Century Gothic"/>
                <a:cs typeface="Century Gothic"/>
              </a:rPr>
              <a:t>successful and fulfilling lives</a:t>
            </a:r>
            <a:r>
              <a:rPr lang="en-US" sz="1400" dirty="0">
                <a:latin typeface="Century Gothic"/>
                <a:cs typeface="Century Gothic"/>
              </a:rPr>
              <a:t>. </a:t>
            </a:r>
          </a:p>
          <a:p>
            <a:pPr algn="r"/>
            <a:endParaRPr lang="en-US" sz="1400" dirty="0">
              <a:latin typeface="Century Gothic"/>
              <a:cs typeface="Century Gothic"/>
            </a:endParaRPr>
          </a:p>
        </p:txBody>
      </p:sp>
      <p:sp>
        <p:nvSpPr>
          <p:cNvPr id="17" name="Rectangle 16"/>
          <p:cNvSpPr/>
          <p:nvPr/>
        </p:nvSpPr>
        <p:spPr>
          <a:xfrm>
            <a:off x="0" y="1751452"/>
            <a:ext cx="3349833" cy="478770"/>
          </a:xfrm>
          <a:prstGeom prst="rect">
            <a:avLst/>
          </a:prstGeom>
          <a:solidFill>
            <a:srgbClr val="1E21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TextBox 17"/>
          <p:cNvSpPr txBox="1"/>
          <p:nvPr/>
        </p:nvSpPr>
        <p:spPr>
          <a:xfrm>
            <a:off x="112493" y="1719702"/>
            <a:ext cx="3265708" cy="523220"/>
          </a:xfrm>
          <a:prstGeom prst="rect">
            <a:avLst/>
          </a:prstGeom>
          <a:noFill/>
        </p:spPr>
        <p:txBody>
          <a:bodyPr wrap="square" rtlCol="0">
            <a:spAutoFit/>
          </a:bodyPr>
          <a:lstStyle/>
          <a:p>
            <a:r>
              <a:rPr lang="en-US" sz="2800" dirty="0">
                <a:solidFill>
                  <a:srgbClr val="FFFFFF"/>
                </a:solidFill>
                <a:latin typeface="Century Gothic"/>
                <a:cs typeface="Century Gothic"/>
              </a:rPr>
              <a:t>OUR </a:t>
            </a:r>
            <a:r>
              <a:rPr lang="en-US" sz="2800" b="1" dirty="0">
                <a:solidFill>
                  <a:srgbClr val="FFFFFF"/>
                </a:solidFill>
                <a:latin typeface="Century Gothic"/>
                <a:cs typeface="Century Gothic"/>
              </a:rPr>
              <a:t>KEY DRIVERS</a:t>
            </a:r>
          </a:p>
        </p:txBody>
      </p:sp>
      <p:sp>
        <p:nvSpPr>
          <p:cNvPr id="19" name="Rectangle 18"/>
          <p:cNvSpPr/>
          <p:nvPr/>
        </p:nvSpPr>
        <p:spPr>
          <a:xfrm>
            <a:off x="-11548" y="4701380"/>
            <a:ext cx="6908934" cy="559771"/>
          </a:xfrm>
          <a:prstGeom prst="rect">
            <a:avLst/>
          </a:prstGeom>
          <a:solidFill>
            <a:srgbClr val="1E21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TextBox 19"/>
          <p:cNvSpPr txBox="1"/>
          <p:nvPr/>
        </p:nvSpPr>
        <p:spPr>
          <a:xfrm>
            <a:off x="109609" y="2527479"/>
            <a:ext cx="5568037" cy="461665"/>
          </a:xfrm>
          <a:prstGeom prst="rect">
            <a:avLst/>
          </a:prstGeom>
          <a:noFill/>
        </p:spPr>
        <p:txBody>
          <a:bodyPr wrap="square" rtlCol="0">
            <a:spAutoFit/>
          </a:bodyPr>
          <a:lstStyle/>
          <a:p>
            <a:r>
              <a:rPr lang="en-US" sz="2400" b="1" dirty="0">
                <a:solidFill>
                  <a:schemeClr val="bg1"/>
                </a:solidFill>
                <a:latin typeface="Century Gothic"/>
                <a:cs typeface="Century Gothic"/>
              </a:rPr>
              <a:t>THE HIGHEST STANDARDS</a:t>
            </a:r>
          </a:p>
        </p:txBody>
      </p:sp>
      <p:sp>
        <p:nvSpPr>
          <p:cNvPr id="21" name="Rectangle 20"/>
          <p:cNvSpPr/>
          <p:nvPr/>
        </p:nvSpPr>
        <p:spPr>
          <a:xfrm>
            <a:off x="102333" y="7458804"/>
            <a:ext cx="6603006" cy="307777"/>
          </a:xfrm>
          <a:prstGeom prst="rect">
            <a:avLst/>
          </a:prstGeom>
        </p:spPr>
        <p:txBody>
          <a:bodyPr wrap="square">
            <a:spAutoFit/>
          </a:bodyPr>
          <a:lstStyle/>
          <a:p>
            <a:r>
              <a:rPr lang="en-US" sz="1400" dirty="0">
                <a:solidFill>
                  <a:srgbClr val="FFFFFF"/>
                </a:solidFill>
                <a:latin typeface="Century Gothic"/>
                <a:cs typeface="Century Gothic"/>
              </a:rPr>
              <a:t>Resilience is essential: self-belief drives improvement.</a:t>
            </a:r>
          </a:p>
        </p:txBody>
      </p:sp>
      <p:sp>
        <p:nvSpPr>
          <p:cNvPr id="22" name="TextBox 21"/>
          <p:cNvSpPr txBox="1"/>
          <p:nvPr/>
        </p:nvSpPr>
        <p:spPr>
          <a:xfrm>
            <a:off x="112493" y="3026203"/>
            <a:ext cx="6692651" cy="307777"/>
          </a:xfrm>
          <a:prstGeom prst="rect">
            <a:avLst/>
          </a:prstGeom>
          <a:noFill/>
        </p:spPr>
        <p:txBody>
          <a:bodyPr wrap="square" rtlCol="0">
            <a:spAutoFit/>
          </a:bodyPr>
          <a:lstStyle/>
          <a:p>
            <a:r>
              <a:rPr lang="en-US" sz="1400" dirty="0">
                <a:solidFill>
                  <a:srgbClr val="FFFFFF"/>
                </a:solidFill>
                <a:latin typeface="Century Gothic"/>
                <a:cs typeface="Century Gothic"/>
              </a:rPr>
              <a:t>Always set and deliver the highest standards: never settle for less.</a:t>
            </a:r>
          </a:p>
        </p:txBody>
      </p:sp>
      <p:sp>
        <p:nvSpPr>
          <p:cNvPr id="23" name="TextBox 22"/>
          <p:cNvSpPr txBox="1"/>
          <p:nvPr/>
        </p:nvSpPr>
        <p:spPr>
          <a:xfrm>
            <a:off x="102554" y="6359185"/>
            <a:ext cx="6604313" cy="307777"/>
          </a:xfrm>
          <a:prstGeom prst="rect">
            <a:avLst/>
          </a:prstGeom>
          <a:noFill/>
        </p:spPr>
        <p:txBody>
          <a:bodyPr wrap="square" rtlCol="0">
            <a:spAutoFit/>
          </a:bodyPr>
          <a:lstStyle/>
          <a:p>
            <a:r>
              <a:rPr lang="en-US" sz="1400" dirty="0">
                <a:solidFill>
                  <a:srgbClr val="FFFFFF"/>
                </a:solidFill>
                <a:latin typeface="Century Gothic"/>
                <a:cs typeface="Century Gothic"/>
              </a:rPr>
              <a:t>Create solutions, not excuses.</a:t>
            </a:r>
          </a:p>
        </p:txBody>
      </p:sp>
      <p:sp>
        <p:nvSpPr>
          <p:cNvPr id="24" name="TextBox 23"/>
          <p:cNvSpPr txBox="1"/>
          <p:nvPr/>
        </p:nvSpPr>
        <p:spPr>
          <a:xfrm>
            <a:off x="109609" y="4138677"/>
            <a:ext cx="6608691" cy="307777"/>
          </a:xfrm>
          <a:prstGeom prst="rect">
            <a:avLst/>
          </a:prstGeom>
          <a:noFill/>
        </p:spPr>
        <p:txBody>
          <a:bodyPr wrap="square" rtlCol="0">
            <a:spAutoFit/>
          </a:bodyPr>
          <a:lstStyle/>
          <a:p>
            <a:r>
              <a:rPr lang="en-US" sz="1400" dirty="0">
                <a:solidFill>
                  <a:srgbClr val="FFFFFF"/>
                </a:solidFill>
                <a:latin typeface="Century Gothic"/>
                <a:cs typeface="Century Gothic"/>
              </a:rPr>
              <a:t>Care about the now: create the very best for your future.</a:t>
            </a:r>
          </a:p>
        </p:txBody>
      </p:sp>
      <p:sp>
        <p:nvSpPr>
          <p:cNvPr id="25" name="TextBox 24"/>
          <p:cNvSpPr txBox="1"/>
          <p:nvPr/>
        </p:nvSpPr>
        <p:spPr>
          <a:xfrm>
            <a:off x="112493" y="5242802"/>
            <a:ext cx="6665571" cy="307777"/>
          </a:xfrm>
          <a:prstGeom prst="rect">
            <a:avLst/>
          </a:prstGeom>
          <a:noFill/>
        </p:spPr>
        <p:txBody>
          <a:bodyPr wrap="square" rtlCol="0">
            <a:spAutoFit/>
          </a:bodyPr>
          <a:lstStyle/>
          <a:p>
            <a:r>
              <a:rPr lang="en-US" sz="1400" dirty="0">
                <a:solidFill>
                  <a:srgbClr val="FFFFFF"/>
                </a:solidFill>
                <a:latin typeface="Century Gothic"/>
                <a:cs typeface="Century Gothic"/>
              </a:rPr>
              <a:t>We are unique individuals working together to be the best.</a:t>
            </a:r>
          </a:p>
        </p:txBody>
      </p:sp>
      <p:pic>
        <p:nvPicPr>
          <p:cNvPr id="26" name="Picture 25" descr="MLT-logo whitou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830" y="9134698"/>
            <a:ext cx="2967493" cy="507444"/>
          </a:xfrm>
          <a:prstGeom prst="rect">
            <a:avLst/>
          </a:prstGeom>
        </p:spPr>
      </p:pic>
      <p:pic>
        <p:nvPicPr>
          <p:cNvPr id="27" name="Picture 26" descr="Sir Thomas Wharton Logo - png.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490" y="213947"/>
            <a:ext cx="3424191" cy="1100877"/>
          </a:xfrm>
          <a:prstGeom prst="rect">
            <a:avLst/>
          </a:prstGeom>
        </p:spPr>
      </p:pic>
      <p:sp>
        <p:nvSpPr>
          <p:cNvPr id="28" name="TextBox 27"/>
          <p:cNvSpPr txBox="1"/>
          <p:nvPr/>
        </p:nvSpPr>
        <p:spPr>
          <a:xfrm>
            <a:off x="109610" y="3644539"/>
            <a:ext cx="4646914" cy="461665"/>
          </a:xfrm>
          <a:prstGeom prst="rect">
            <a:avLst/>
          </a:prstGeom>
          <a:noFill/>
        </p:spPr>
        <p:txBody>
          <a:bodyPr wrap="square" rtlCol="0">
            <a:spAutoFit/>
          </a:bodyPr>
          <a:lstStyle/>
          <a:p>
            <a:r>
              <a:rPr lang="en-US" sz="2400" b="1" dirty="0">
                <a:solidFill>
                  <a:schemeClr val="bg1"/>
                </a:solidFill>
                <a:latin typeface="Century Gothic"/>
                <a:cs typeface="Century Gothic"/>
              </a:rPr>
              <a:t>INVEST TO ACHIEVE</a:t>
            </a:r>
          </a:p>
        </p:txBody>
      </p:sp>
      <p:sp>
        <p:nvSpPr>
          <p:cNvPr id="29" name="Rectangle 28"/>
          <p:cNvSpPr/>
          <p:nvPr/>
        </p:nvSpPr>
        <p:spPr>
          <a:xfrm>
            <a:off x="99337" y="8609303"/>
            <a:ext cx="6637379" cy="307777"/>
          </a:xfrm>
          <a:prstGeom prst="rect">
            <a:avLst/>
          </a:prstGeom>
        </p:spPr>
        <p:txBody>
          <a:bodyPr wrap="square">
            <a:spAutoFit/>
          </a:bodyPr>
          <a:lstStyle/>
          <a:p>
            <a:r>
              <a:rPr lang="en-US" sz="1400" dirty="0">
                <a:solidFill>
                  <a:srgbClr val="FFFFFF"/>
                </a:solidFill>
                <a:latin typeface="Century Gothic"/>
                <a:cs typeface="Century Gothic"/>
              </a:rPr>
              <a:t>Qualifications open doors, your character gets you through them.</a:t>
            </a:r>
          </a:p>
        </p:txBody>
      </p:sp>
      <p:sp>
        <p:nvSpPr>
          <p:cNvPr id="30" name="TextBox 29"/>
          <p:cNvSpPr txBox="1"/>
          <p:nvPr/>
        </p:nvSpPr>
        <p:spPr>
          <a:xfrm>
            <a:off x="100948" y="4731573"/>
            <a:ext cx="4646914" cy="461665"/>
          </a:xfrm>
          <a:prstGeom prst="rect">
            <a:avLst/>
          </a:prstGeom>
          <a:noFill/>
        </p:spPr>
        <p:txBody>
          <a:bodyPr wrap="square" rtlCol="0">
            <a:spAutoFit/>
          </a:bodyPr>
          <a:lstStyle/>
          <a:p>
            <a:r>
              <a:rPr lang="en-US" sz="2400" b="1" dirty="0">
                <a:solidFill>
                  <a:schemeClr val="bg1"/>
                </a:solidFill>
                <a:latin typeface="Century Gothic"/>
                <a:cs typeface="Century Gothic"/>
              </a:rPr>
              <a:t>EVERYONE IS VALUED</a:t>
            </a:r>
          </a:p>
        </p:txBody>
      </p:sp>
      <p:sp>
        <p:nvSpPr>
          <p:cNvPr id="31" name="TextBox 30"/>
          <p:cNvSpPr txBox="1"/>
          <p:nvPr/>
        </p:nvSpPr>
        <p:spPr>
          <a:xfrm>
            <a:off x="102554" y="5856645"/>
            <a:ext cx="4646914" cy="461665"/>
          </a:xfrm>
          <a:prstGeom prst="rect">
            <a:avLst/>
          </a:prstGeom>
          <a:noFill/>
        </p:spPr>
        <p:txBody>
          <a:bodyPr wrap="square" rtlCol="0">
            <a:spAutoFit/>
          </a:bodyPr>
          <a:lstStyle/>
          <a:p>
            <a:r>
              <a:rPr lang="en-US" sz="2400" b="1" dirty="0">
                <a:solidFill>
                  <a:schemeClr val="bg1"/>
                </a:solidFill>
                <a:latin typeface="Century Gothic"/>
                <a:cs typeface="Century Gothic"/>
              </a:rPr>
              <a:t>NO EXCUSES</a:t>
            </a:r>
          </a:p>
        </p:txBody>
      </p:sp>
      <p:sp>
        <p:nvSpPr>
          <p:cNvPr id="32" name="TextBox 31"/>
          <p:cNvSpPr txBox="1"/>
          <p:nvPr/>
        </p:nvSpPr>
        <p:spPr>
          <a:xfrm>
            <a:off x="102333" y="6948096"/>
            <a:ext cx="4646914" cy="461665"/>
          </a:xfrm>
          <a:prstGeom prst="rect">
            <a:avLst/>
          </a:prstGeom>
          <a:noFill/>
        </p:spPr>
        <p:txBody>
          <a:bodyPr wrap="square" rtlCol="0">
            <a:spAutoFit/>
          </a:bodyPr>
          <a:lstStyle/>
          <a:p>
            <a:r>
              <a:rPr lang="en-US" sz="2400" b="1" dirty="0">
                <a:solidFill>
                  <a:schemeClr val="bg1"/>
                </a:solidFill>
                <a:latin typeface="Century Gothic"/>
                <a:cs typeface="Century Gothic"/>
              </a:rPr>
              <a:t>NEVER GIVE UP</a:t>
            </a:r>
          </a:p>
        </p:txBody>
      </p:sp>
      <p:sp>
        <p:nvSpPr>
          <p:cNvPr id="33" name="TextBox 32"/>
          <p:cNvSpPr txBox="1"/>
          <p:nvPr/>
        </p:nvSpPr>
        <p:spPr>
          <a:xfrm>
            <a:off x="99337" y="8109849"/>
            <a:ext cx="4646914" cy="461665"/>
          </a:xfrm>
          <a:prstGeom prst="rect">
            <a:avLst/>
          </a:prstGeom>
          <a:noFill/>
        </p:spPr>
        <p:txBody>
          <a:bodyPr wrap="square" rtlCol="0">
            <a:spAutoFit/>
          </a:bodyPr>
          <a:lstStyle/>
          <a:p>
            <a:r>
              <a:rPr lang="en-US" sz="2400" b="1" dirty="0">
                <a:solidFill>
                  <a:schemeClr val="bg1"/>
                </a:solidFill>
                <a:latin typeface="Century Gothic"/>
                <a:cs typeface="Century Gothic"/>
              </a:rPr>
              <a:t>CULTIVATE YOUR CHARACTER</a:t>
            </a:r>
          </a:p>
        </p:txBody>
      </p:sp>
      <p:pic>
        <p:nvPicPr>
          <p:cNvPr id="34" name="Picture 33" descr="Sir Thomas Wharton Logo - swoosh.png"/>
          <p:cNvPicPr>
            <a:picLocks noChangeAspect="1"/>
          </p:cNvPicPr>
          <p:nvPr/>
        </p:nvPicPr>
        <p:blipFill rotWithShape="1">
          <a:blip r:embed="rId4">
            <a:lum bright="70000" contrast="-70000"/>
            <a:alphaModFix amt="14000"/>
            <a:extLst>
              <a:ext uri="{28A0092B-C50C-407E-A947-70E740481C1C}">
                <a14:useLocalDpi xmlns:a14="http://schemas.microsoft.com/office/drawing/2010/main" val="0"/>
              </a:ext>
            </a:extLst>
          </a:blip>
          <a:srcRect l="53349" r="15900"/>
          <a:stretch/>
        </p:blipFill>
        <p:spPr>
          <a:xfrm>
            <a:off x="-49996" y="1915863"/>
            <a:ext cx="6961207" cy="7277980"/>
          </a:xfrm>
          <a:prstGeom prst="rect">
            <a:avLst/>
          </a:prstGeom>
        </p:spPr>
      </p:pic>
      <p:sp>
        <p:nvSpPr>
          <p:cNvPr id="35" name="Slide Number Placeholder 3"/>
          <p:cNvSpPr>
            <a:spLocks noGrp="1"/>
          </p:cNvSpPr>
          <p:nvPr>
            <p:ph type="sldNum" sz="quarter" idx="12"/>
          </p:nvPr>
        </p:nvSpPr>
        <p:spPr>
          <a:xfrm>
            <a:off x="365124" y="9181395"/>
            <a:ext cx="6149975" cy="527403"/>
          </a:xfrm>
        </p:spPr>
        <p:txBody>
          <a:bodyPr/>
          <a:lstStyle/>
          <a:p>
            <a:pPr algn="l"/>
            <a:fld id="{28B30474-BC3E-E644-BC33-F89A9BD1C9A4}" type="slidenum">
              <a:rPr lang="en-US" smtClean="0"/>
              <a:pPr algn="l"/>
              <a:t>2</a:t>
            </a:fld>
            <a:endParaRPr lang="en-US" dirty="0"/>
          </a:p>
        </p:txBody>
      </p:sp>
    </p:spTree>
    <p:extLst>
      <p:ext uri="{BB962C8B-B14F-4D97-AF65-F5344CB8AC3E}">
        <p14:creationId xmlns:p14="http://schemas.microsoft.com/office/powerpoint/2010/main" val="1221160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uple of women looking at a computer&#10;&#10;Description automatically generated">
            <a:extLst>
              <a:ext uri="{FF2B5EF4-FFF2-40B4-BE49-F238E27FC236}">
                <a16:creationId xmlns:a16="http://schemas.microsoft.com/office/drawing/2014/main" id="{3B995599-9D2C-C4FC-76AB-6414CB2F81E1}"/>
              </a:ext>
            </a:extLst>
          </p:cNvPr>
          <p:cNvPicPr>
            <a:picLocks noChangeAspect="1"/>
          </p:cNvPicPr>
          <p:nvPr/>
        </p:nvPicPr>
        <p:blipFill rotWithShape="1">
          <a:blip r:embed="rId2">
            <a:duotone>
              <a:schemeClr val="bg2">
                <a:shade val="45000"/>
                <a:satMod val="135000"/>
              </a:schemeClr>
              <a:prstClr val="white"/>
            </a:duotone>
          </a:blip>
          <a:srcRect l="23709" r="30143"/>
          <a:stretch/>
        </p:blipFill>
        <p:spPr>
          <a:xfrm>
            <a:off x="-15586" y="15600"/>
            <a:ext cx="6858000" cy="9906000"/>
          </a:xfrm>
          <a:prstGeom prst="rect">
            <a:avLst/>
          </a:prstGeom>
        </p:spPr>
      </p:pic>
      <p:sp>
        <p:nvSpPr>
          <p:cNvPr id="14" name="Rectangle 13">
            <a:extLst>
              <a:ext uri="{FF2B5EF4-FFF2-40B4-BE49-F238E27FC236}">
                <a16:creationId xmlns:a16="http://schemas.microsoft.com/office/drawing/2014/main" id="{09BEB682-440A-DA95-77A8-21499DD52D21}"/>
              </a:ext>
            </a:extLst>
          </p:cNvPr>
          <p:cNvSpPr/>
          <p:nvPr/>
        </p:nvSpPr>
        <p:spPr>
          <a:xfrm>
            <a:off x="73561" y="133680"/>
            <a:ext cx="3684354" cy="512064"/>
          </a:xfrm>
          <a:prstGeom prst="rect">
            <a:avLst/>
          </a:prstGeom>
          <a:solidFill>
            <a:srgbClr val="E71E68"/>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r>
              <a:rPr lang="en-US" dirty="0"/>
              <a:t>What is Achieve Week?</a:t>
            </a:r>
          </a:p>
        </p:txBody>
      </p:sp>
      <p:sp>
        <p:nvSpPr>
          <p:cNvPr id="16" name="TextBox 15">
            <a:extLst>
              <a:ext uri="{FF2B5EF4-FFF2-40B4-BE49-F238E27FC236}">
                <a16:creationId xmlns:a16="http://schemas.microsoft.com/office/drawing/2014/main" id="{18D3EE88-69FA-11A9-9676-04918340E489}"/>
              </a:ext>
            </a:extLst>
          </p:cNvPr>
          <p:cNvSpPr txBox="1"/>
          <p:nvPr/>
        </p:nvSpPr>
        <p:spPr>
          <a:xfrm>
            <a:off x="3773501" y="274084"/>
            <a:ext cx="3084499" cy="200055"/>
          </a:xfrm>
          <a:prstGeom prst="rect">
            <a:avLst/>
          </a:prstGeom>
          <a:noFill/>
        </p:spPr>
        <p:txBody>
          <a:bodyPr wrap="none" lIns="91440" tIns="45720" rIns="91440" bIns="45720" rtlCol="0" anchor="t">
            <a:spAutoFit/>
          </a:bodyPr>
          <a:lstStyle/>
          <a:p>
            <a:pPr algn="r"/>
            <a:r>
              <a:rPr lang="en-US" sz="700" b="1"/>
              <a:t>SIR THOMAS WHARTON ACADEMY  |  INVEST TO ACHIEVE 2024-2026</a:t>
            </a:r>
            <a:endParaRPr lang="en-US" sz="700"/>
          </a:p>
        </p:txBody>
      </p:sp>
      <p:grpSp>
        <p:nvGrpSpPr>
          <p:cNvPr id="4" name="Group 3">
            <a:extLst>
              <a:ext uri="{FF2B5EF4-FFF2-40B4-BE49-F238E27FC236}">
                <a16:creationId xmlns:a16="http://schemas.microsoft.com/office/drawing/2014/main" id="{47E722FE-0E56-5D08-D04B-44AA169A9916}"/>
              </a:ext>
            </a:extLst>
          </p:cNvPr>
          <p:cNvGrpSpPr/>
          <p:nvPr/>
        </p:nvGrpSpPr>
        <p:grpSpPr>
          <a:xfrm>
            <a:off x="16447" y="1154414"/>
            <a:ext cx="6858000" cy="419525"/>
            <a:chOff x="-13370" y="904228"/>
            <a:chExt cx="6858000" cy="419525"/>
          </a:xfrm>
        </p:grpSpPr>
        <p:sp>
          <p:nvSpPr>
            <p:cNvPr id="5" name="Rectangle 4">
              <a:extLst>
                <a:ext uri="{FF2B5EF4-FFF2-40B4-BE49-F238E27FC236}">
                  <a16:creationId xmlns:a16="http://schemas.microsoft.com/office/drawing/2014/main" id="{5D4C9358-ED33-861C-2AEC-CF9A61F131AA}"/>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FF55B72-4E66-6075-BCE6-9727B804BCDE}"/>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US" dirty="0">
                  <a:solidFill>
                    <a:schemeClr val="bg1"/>
                  </a:solidFill>
                </a:rPr>
                <a:t>What are Achieve Weeks?</a:t>
              </a:r>
            </a:p>
          </p:txBody>
        </p:sp>
      </p:grpSp>
      <p:sp>
        <p:nvSpPr>
          <p:cNvPr id="2" name="TextBox 1">
            <a:extLst>
              <a:ext uri="{FF2B5EF4-FFF2-40B4-BE49-F238E27FC236}">
                <a16:creationId xmlns:a16="http://schemas.microsoft.com/office/drawing/2014/main" id="{C8B70009-D1AA-3D76-F724-7104F035D0C3}"/>
              </a:ext>
            </a:extLst>
          </p:cNvPr>
          <p:cNvSpPr txBox="1"/>
          <p:nvPr/>
        </p:nvSpPr>
        <p:spPr>
          <a:xfrm>
            <a:off x="273936" y="1784558"/>
            <a:ext cx="6399548" cy="2062103"/>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The Achieve weeks take place three times throughout the Academic year.</a:t>
            </a:r>
          </a:p>
          <a:p>
            <a:pPr algn="ctr"/>
            <a:r>
              <a:rPr lang="en-US" sz="1600" dirty="0"/>
              <a:t>WB 11.11.24</a:t>
            </a:r>
          </a:p>
          <a:p>
            <a:pPr algn="ctr"/>
            <a:r>
              <a:rPr lang="en-US" sz="1600" dirty="0"/>
              <a:t>WB 10.02.25</a:t>
            </a:r>
          </a:p>
          <a:p>
            <a:pPr algn="ctr"/>
            <a:r>
              <a:rPr lang="en-US" sz="1600" dirty="0"/>
              <a:t>WB 24.03.25</a:t>
            </a:r>
          </a:p>
          <a:p>
            <a:pPr algn="ctr"/>
            <a:r>
              <a:rPr lang="en-US" sz="1600" dirty="0"/>
              <a:t>During these three weeks, students in year 10 will follow an alternative, achieve week timetable. This timetable will reflect their options subjects but continue to give them core lessons.</a:t>
            </a:r>
          </a:p>
        </p:txBody>
      </p:sp>
      <p:grpSp>
        <p:nvGrpSpPr>
          <p:cNvPr id="7" name="Group 6">
            <a:extLst>
              <a:ext uri="{FF2B5EF4-FFF2-40B4-BE49-F238E27FC236}">
                <a16:creationId xmlns:a16="http://schemas.microsoft.com/office/drawing/2014/main" id="{584FB099-5F08-5D7B-59B5-5D75153F0F88}"/>
              </a:ext>
            </a:extLst>
          </p:cNvPr>
          <p:cNvGrpSpPr/>
          <p:nvPr/>
        </p:nvGrpSpPr>
        <p:grpSpPr>
          <a:xfrm>
            <a:off x="-4114" y="4018682"/>
            <a:ext cx="6858000" cy="419525"/>
            <a:chOff x="-13370" y="904228"/>
            <a:chExt cx="6858000" cy="419525"/>
          </a:xfrm>
        </p:grpSpPr>
        <p:sp>
          <p:nvSpPr>
            <p:cNvPr id="9" name="Rectangle 8">
              <a:extLst>
                <a:ext uri="{FF2B5EF4-FFF2-40B4-BE49-F238E27FC236}">
                  <a16:creationId xmlns:a16="http://schemas.microsoft.com/office/drawing/2014/main" id="{F6D00B56-B2A7-468E-6556-62D0D37B408B}"/>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B05D4E7-77B9-343C-A66F-DAA3CEF2EA09}"/>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US" dirty="0">
                  <a:solidFill>
                    <a:schemeClr val="bg1"/>
                  </a:solidFill>
                </a:rPr>
                <a:t>Why do we use Achieve Weeks?</a:t>
              </a:r>
            </a:p>
          </p:txBody>
        </p:sp>
      </p:grpSp>
      <p:sp>
        <p:nvSpPr>
          <p:cNvPr id="11" name="TextBox 10">
            <a:extLst>
              <a:ext uri="{FF2B5EF4-FFF2-40B4-BE49-F238E27FC236}">
                <a16:creationId xmlns:a16="http://schemas.microsoft.com/office/drawing/2014/main" id="{F8434C00-702E-CF60-7C1F-2EF2C8677B97}"/>
              </a:ext>
            </a:extLst>
          </p:cNvPr>
          <p:cNvSpPr txBox="1"/>
          <p:nvPr/>
        </p:nvSpPr>
        <p:spPr>
          <a:xfrm>
            <a:off x="272567" y="4648826"/>
            <a:ext cx="6331377" cy="2308324"/>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The Achieve weeks give students extended periods of time in each subject area. Some courses require extended periods to support students to achieve their potential. An example of this is BTEC subjects where students are required to complete formal assessments (PSAs) throughout the two-year course. In other courses, the extended periods of time allows staff to ensure depth of knowledge in specific, more challenging areas of the course or time to develop examination technique.</a:t>
            </a:r>
          </a:p>
        </p:txBody>
      </p:sp>
    </p:spTree>
    <p:extLst>
      <p:ext uri="{BB962C8B-B14F-4D97-AF65-F5344CB8AC3E}">
        <p14:creationId xmlns:p14="http://schemas.microsoft.com/office/powerpoint/2010/main" val="154560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uple of women looking at a computer&#10;&#10;Description automatically generated">
            <a:extLst>
              <a:ext uri="{FF2B5EF4-FFF2-40B4-BE49-F238E27FC236}">
                <a16:creationId xmlns:a16="http://schemas.microsoft.com/office/drawing/2014/main" id="{3B995599-9D2C-C4FC-76AB-6414CB2F81E1}"/>
              </a:ext>
            </a:extLst>
          </p:cNvPr>
          <p:cNvPicPr>
            <a:picLocks noChangeAspect="1"/>
          </p:cNvPicPr>
          <p:nvPr/>
        </p:nvPicPr>
        <p:blipFill rotWithShape="1">
          <a:blip r:embed="rId2">
            <a:duotone>
              <a:schemeClr val="bg2">
                <a:shade val="45000"/>
                <a:satMod val="135000"/>
              </a:schemeClr>
              <a:prstClr val="white"/>
            </a:duotone>
          </a:blip>
          <a:srcRect l="23709" r="30143"/>
          <a:stretch/>
        </p:blipFill>
        <p:spPr>
          <a:xfrm>
            <a:off x="-15586" y="15600"/>
            <a:ext cx="6858000" cy="9906000"/>
          </a:xfrm>
          <a:prstGeom prst="rect">
            <a:avLst/>
          </a:prstGeom>
        </p:spPr>
      </p:pic>
      <p:sp>
        <p:nvSpPr>
          <p:cNvPr id="14" name="Rectangle 13">
            <a:extLst>
              <a:ext uri="{FF2B5EF4-FFF2-40B4-BE49-F238E27FC236}">
                <a16:creationId xmlns:a16="http://schemas.microsoft.com/office/drawing/2014/main" id="{09BEB682-440A-DA95-77A8-21499DD52D21}"/>
              </a:ext>
            </a:extLst>
          </p:cNvPr>
          <p:cNvSpPr/>
          <p:nvPr/>
        </p:nvSpPr>
        <p:spPr>
          <a:xfrm>
            <a:off x="73561" y="133680"/>
            <a:ext cx="3684354" cy="512064"/>
          </a:xfrm>
          <a:prstGeom prst="rect">
            <a:avLst/>
          </a:prstGeom>
          <a:solidFill>
            <a:srgbClr val="E71E68"/>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r>
              <a:rPr lang="en-US"/>
              <a:t>Student Voice</a:t>
            </a:r>
          </a:p>
        </p:txBody>
      </p:sp>
      <p:sp>
        <p:nvSpPr>
          <p:cNvPr id="16" name="TextBox 15">
            <a:extLst>
              <a:ext uri="{FF2B5EF4-FFF2-40B4-BE49-F238E27FC236}">
                <a16:creationId xmlns:a16="http://schemas.microsoft.com/office/drawing/2014/main" id="{18D3EE88-69FA-11A9-9676-04918340E489}"/>
              </a:ext>
            </a:extLst>
          </p:cNvPr>
          <p:cNvSpPr txBox="1"/>
          <p:nvPr/>
        </p:nvSpPr>
        <p:spPr>
          <a:xfrm>
            <a:off x="3773501" y="274084"/>
            <a:ext cx="3084499" cy="200055"/>
          </a:xfrm>
          <a:prstGeom prst="rect">
            <a:avLst/>
          </a:prstGeom>
          <a:noFill/>
        </p:spPr>
        <p:txBody>
          <a:bodyPr wrap="none" lIns="91440" tIns="45720" rIns="91440" bIns="45720" rtlCol="0" anchor="t">
            <a:spAutoFit/>
          </a:bodyPr>
          <a:lstStyle/>
          <a:p>
            <a:pPr algn="r"/>
            <a:r>
              <a:rPr lang="en-US" sz="700" b="1"/>
              <a:t>SIR THOMAS WHARTON ACADEMY  |  INVEST TO ACHIEVE 2024-2026</a:t>
            </a:r>
            <a:endParaRPr lang="en-US" sz="700"/>
          </a:p>
        </p:txBody>
      </p:sp>
      <p:grpSp>
        <p:nvGrpSpPr>
          <p:cNvPr id="4" name="Group 3">
            <a:extLst>
              <a:ext uri="{FF2B5EF4-FFF2-40B4-BE49-F238E27FC236}">
                <a16:creationId xmlns:a16="http://schemas.microsoft.com/office/drawing/2014/main" id="{47E722FE-0E56-5D08-D04B-44AA169A9916}"/>
              </a:ext>
            </a:extLst>
          </p:cNvPr>
          <p:cNvGrpSpPr/>
          <p:nvPr/>
        </p:nvGrpSpPr>
        <p:grpSpPr>
          <a:xfrm>
            <a:off x="-20196" y="1689855"/>
            <a:ext cx="6858000" cy="419525"/>
            <a:chOff x="-13370" y="904228"/>
            <a:chExt cx="6858000" cy="419525"/>
          </a:xfrm>
        </p:grpSpPr>
        <p:sp>
          <p:nvSpPr>
            <p:cNvPr id="5" name="Rectangle 4">
              <a:extLst>
                <a:ext uri="{FF2B5EF4-FFF2-40B4-BE49-F238E27FC236}">
                  <a16:creationId xmlns:a16="http://schemas.microsoft.com/office/drawing/2014/main" id="{5D4C9358-ED33-861C-2AEC-CF9A61F131AA}"/>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FF55B72-4E66-6075-BCE6-9727B804BCDE}"/>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GB" b="1" dirty="0">
                  <a:solidFill>
                    <a:srgbClr val="FFFFFF"/>
                  </a:solidFill>
                </a:rPr>
                <a:t>You Said</a:t>
              </a:r>
              <a:endParaRPr lang="en-US" dirty="0"/>
            </a:p>
          </p:txBody>
        </p:sp>
      </p:grpSp>
      <p:grpSp>
        <p:nvGrpSpPr>
          <p:cNvPr id="19" name="Group 18">
            <a:extLst>
              <a:ext uri="{FF2B5EF4-FFF2-40B4-BE49-F238E27FC236}">
                <a16:creationId xmlns:a16="http://schemas.microsoft.com/office/drawing/2014/main" id="{DC852B5A-0232-4E8E-038C-8AA11CD7A4F3}"/>
              </a:ext>
            </a:extLst>
          </p:cNvPr>
          <p:cNvGrpSpPr/>
          <p:nvPr/>
        </p:nvGrpSpPr>
        <p:grpSpPr>
          <a:xfrm>
            <a:off x="11837" y="5105530"/>
            <a:ext cx="6858000" cy="419525"/>
            <a:chOff x="-13370" y="904228"/>
            <a:chExt cx="6858000" cy="419525"/>
          </a:xfrm>
        </p:grpSpPr>
        <p:sp>
          <p:nvSpPr>
            <p:cNvPr id="20" name="Rectangle 19">
              <a:extLst>
                <a:ext uri="{FF2B5EF4-FFF2-40B4-BE49-F238E27FC236}">
                  <a16:creationId xmlns:a16="http://schemas.microsoft.com/office/drawing/2014/main" id="{6BEA9E71-7E8B-C386-B89E-005A9A717F98}"/>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FFAAFEE6-89F6-2AF5-A143-870D99754546}"/>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GB" b="1">
                  <a:solidFill>
                    <a:srgbClr val="FFFFFF"/>
                  </a:solidFill>
                </a:rPr>
                <a:t>We Did</a:t>
              </a:r>
              <a:endParaRPr lang="en-US"/>
            </a:p>
          </p:txBody>
        </p:sp>
      </p:grpSp>
      <p:sp>
        <p:nvSpPr>
          <p:cNvPr id="8" name="TextBox 7">
            <a:extLst>
              <a:ext uri="{FF2B5EF4-FFF2-40B4-BE49-F238E27FC236}">
                <a16:creationId xmlns:a16="http://schemas.microsoft.com/office/drawing/2014/main" id="{195E9209-EBFA-D174-C8F5-8D1D5E2CDB55}"/>
              </a:ext>
            </a:extLst>
          </p:cNvPr>
          <p:cNvSpPr txBox="1"/>
          <p:nvPr/>
        </p:nvSpPr>
        <p:spPr>
          <a:xfrm>
            <a:off x="196686" y="2228526"/>
            <a:ext cx="2097308" cy="1323439"/>
          </a:xfrm>
          <a:prstGeom prst="rect">
            <a:avLst/>
          </a:prstGeom>
          <a:noFill/>
          <a:ln w="28575">
            <a:solidFill>
              <a:srgbClr val="E71E68"/>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'There was lots of learning in Achieve week 1 and it was a good way to revise.'</a:t>
            </a:r>
          </a:p>
        </p:txBody>
      </p:sp>
      <p:sp>
        <p:nvSpPr>
          <p:cNvPr id="22" name="TextBox 21">
            <a:extLst>
              <a:ext uri="{FF2B5EF4-FFF2-40B4-BE49-F238E27FC236}">
                <a16:creationId xmlns:a16="http://schemas.microsoft.com/office/drawing/2014/main" id="{57C5E583-9BCB-2591-14D7-16381F09B8B3}"/>
              </a:ext>
            </a:extLst>
          </p:cNvPr>
          <p:cNvSpPr txBox="1"/>
          <p:nvPr/>
        </p:nvSpPr>
        <p:spPr>
          <a:xfrm>
            <a:off x="2509074" y="3702475"/>
            <a:ext cx="2256795" cy="1323439"/>
          </a:xfrm>
          <a:prstGeom prst="rect">
            <a:avLst/>
          </a:prstGeom>
          <a:noFill/>
          <a:ln w="28575">
            <a:solidFill>
              <a:srgbClr val="E71E68"/>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'We were able to invest in a subject over a longer period and it was easier to focus as a result.'</a:t>
            </a:r>
          </a:p>
        </p:txBody>
      </p:sp>
      <p:sp>
        <p:nvSpPr>
          <p:cNvPr id="23" name="TextBox 22">
            <a:extLst>
              <a:ext uri="{FF2B5EF4-FFF2-40B4-BE49-F238E27FC236}">
                <a16:creationId xmlns:a16="http://schemas.microsoft.com/office/drawing/2014/main" id="{63DCC350-C3DE-7D48-6B7F-71103CBFA832}"/>
              </a:ext>
            </a:extLst>
          </p:cNvPr>
          <p:cNvSpPr txBox="1"/>
          <p:nvPr/>
        </p:nvSpPr>
        <p:spPr>
          <a:xfrm>
            <a:off x="196362" y="3702474"/>
            <a:ext cx="2097307" cy="1323439"/>
          </a:xfrm>
          <a:prstGeom prst="rect">
            <a:avLst/>
          </a:prstGeom>
          <a:noFill/>
          <a:ln w="28575">
            <a:solidFill>
              <a:srgbClr val="E71E68"/>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'It would be good to have more sessions on exam technique or live trials.'</a:t>
            </a:r>
          </a:p>
        </p:txBody>
      </p:sp>
      <p:sp>
        <p:nvSpPr>
          <p:cNvPr id="24" name="TextBox 23">
            <a:extLst>
              <a:ext uri="{FF2B5EF4-FFF2-40B4-BE49-F238E27FC236}">
                <a16:creationId xmlns:a16="http://schemas.microsoft.com/office/drawing/2014/main" id="{9DBB224A-A048-E91B-1F2F-70C5E7F43DD3}"/>
              </a:ext>
            </a:extLst>
          </p:cNvPr>
          <p:cNvSpPr txBox="1"/>
          <p:nvPr/>
        </p:nvSpPr>
        <p:spPr>
          <a:xfrm>
            <a:off x="2508632" y="2228526"/>
            <a:ext cx="2256795" cy="1323439"/>
          </a:xfrm>
          <a:prstGeom prst="rect">
            <a:avLst/>
          </a:prstGeom>
          <a:noFill/>
          <a:ln w="28575">
            <a:solidFill>
              <a:srgbClr val="E71E68"/>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'Some sessions were hard being in the same room all day with the same members of staff.'</a:t>
            </a:r>
          </a:p>
        </p:txBody>
      </p:sp>
      <p:sp>
        <p:nvSpPr>
          <p:cNvPr id="28" name="TextBox 27">
            <a:extLst>
              <a:ext uri="{FF2B5EF4-FFF2-40B4-BE49-F238E27FC236}">
                <a16:creationId xmlns:a16="http://schemas.microsoft.com/office/drawing/2014/main" id="{2A4F9B41-131F-1838-149D-A360F6FB8941}"/>
              </a:ext>
            </a:extLst>
          </p:cNvPr>
          <p:cNvSpPr txBox="1"/>
          <p:nvPr/>
        </p:nvSpPr>
        <p:spPr>
          <a:xfrm>
            <a:off x="5004820" y="3702474"/>
            <a:ext cx="1778329" cy="1323439"/>
          </a:xfrm>
          <a:prstGeom prst="rect">
            <a:avLst/>
          </a:prstGeom>
          <a:noFill/>
          <a:ln w="28575">
            <a:solidFill>
              <a:srgbClr val="E71E68"/>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'It would be nice to have some rewards or breaks within the days.'</a:t>
            </a:r>
          </a:p>
        </p:txBody>
      </p:sp>
      <p:sp>
        <p:nvSpPr>
          <p:cNvPr id="29" name="TextBox 28">
            <a:extLst>
              <a:ext uri="{FF2B5EF4-FFF2-40B4-BE49-F238E27FC236}">
                <a16:creationId xmlns:a16="http://schemas.microsoft.com/office/drawing/2014/main" id="{57E4E784-BBFE-4D5C-1D45-69B1BA04ADEC}"/>
              </a:ext>
            </a:extLst>
          </p:cNvPr>
          <p:cNvSpPr txBox="1"/>
          <p:nvPr/>
        </p:nvSpPr>
        <p:spPr>
          <a:xfrm>
            <a:off x="5000126" y="2228526"/>
            <a:ext cx="1778329" cy="1323439"/>
          </a:xfrm>
          <a:prstGeom prst="rect">
            <a:avLst/>
          </a:prstGeom>
          <a:noFill/>
          <a:ln w="28575">
            <a:solidFill>
              <a:srgbClr val="E71E68"/>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'The sessions were fast paced and days felt shorter.'</a:t>
            </a:r>
          </a:p>
        </p:txBody>
      </p:sp>
      <p:sp>
        <p:nvSpPr>
          <p:cNvPr id="30" name="TextBox 29">
            <a:extLst>
              <a:ext uri="{FF2B5EF4-FFF2-40B4-BE49-F238E27FC236}">
                <a16:creationId xmlns:a16="http://schemas.microsoft.com/office/drawing/2014/main" id="{A28EF3AC-D6DE-CEDA-E142-68694D25A245}"/>
              </a:ext>
            </a:extLst>
          </p:cNvPr>
          <p:cNvSpPr txBox="1"/>
          <p:nvPr/>
        </p:nvSpPr>
        <p:spPr>
          <a:xfrm>
            <a:off x="228424" y="5714328"/>
            <a:ext cx="6331377" cy="830997"/>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Increase in the number of practical sessions throughout the week, including off site sessions. (Food, Photography, Technology, art.)</a:t>
            </a:r>
          </a:p>
        </p:txBody>
      </p:sp>
      <p:sp>
        <p:nvSpPr>
          <p:cNvPr id="33" name="TextBox 32">
            <a:extLst>
              <a:ext uri="{FF2B5EF4-FFF2-40B4-BE49-F238E27FC236}">
                <a16:creationId xmlns:a16="http://schemas.microsoft.com/office/drawing/2014/main" id="{B8F55FF7-A132-3E16-D683-A176C1D5E2B5}"/>
              </a:ext>
            </a:extLst>
          </p:cNvPr>
          <p:cNvSpPr txBox="1"/>
          <p:nvPr/>
        </p:nvSpPr>
        <p:spPr>
          <a:xfrm>
            <a:off x="227589" y="6742169"/>
            <a:ext cx="6326868" cy="584775"/>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Live trials and examination technique focus in History, Mathematics, English, Science, Geography.</a:t>
            </a:r>
          </a:p>
        </p:txBody>
      </p:sp>
      <p:sp>
        <p:nvSpPr>
          <p:cNvPr id="34" name="TextBox 33">
            <a:extLst>
              <a:ext uri="{FF2B5EF4-FFF2-40B4-BE49-F238E27FC236}">
                <a16:creationId xmlns:a16="http://schemas.microsoft.com/office/drawing/2014/main" id="{B8DDA9CA-37E4-08E5-6B45-2D9424EAA326}"/>
              </a:ext>
            </a:extLst>
          </p:cNvPr>
          <p:cNvSpPr txBox="1"/>
          <p:nvPr/>
        </p:nvSpPr>
        <p:spPr>
          <a:xfrm>
            <a:off x="227295" y="7516773"/>
            <a:ext cx="6326868" cy="584775"/>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Rotations within history to change location and staff. External speakers in business studies to increase engagement.</a:t>
            </a:r>
          </a:p>
        </p:txBody>
      </p:sp>
      <p:sp>
        <p:nvSpPr>
          <p:cNvPr id="35" name="TextBox 34">
            <a:extLst>
              <a:ext uri="{FF2B5EF4-FFF2-40B4-BE49-F238E27FC236}">
                <a16:creationId xmlns:a16="http://schemas.microsoft.com/office/drawing/2014/main" id="{55A5B54E-C86B-8DC0-A946-BB195D7D93C6}"/>
              </a:ext>
            </a:extLst>
          </p:cNvPr>
          <p:cNvSpPr txBox="1"/>
          <p:nvPr/>
        </p:nvSpPr>
        <p:spPr>
          <a:xfrm>
            <a:off x="227001" y="8321170"/>
            <a:ext cx="6326868" cy="830997"/>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t>PSA/Coursework/NEA focus in some subject areas – with refreshments provided. Increased staffing in some areas for additional support.</a:t>
            </a:r>
          </a:p>
        </p:txBody>
      </p:sp>
      <p:sp>
        <p:nvSpPr>
          <p:cNvPr id="36" name="TextBox 35">
            <a:extLst>
              <a:ext uri="{FF2B5EF4-FFF2-40B4-BE49-F238E27FC236}">
                <a16:creationId xmlns:a16="http://schemas.microsoft.com/office/drawing/2014/main" id="{0890F368-42ED-187C-BE2C-419F429E41AA}"/>
              </a:ext>
            </a:extLst>
          </p:cNvPr>
          <p:cNvSpPr txBox="1"/>
          <p:nvPr/>
        </p:nvSpPr>
        <p:spPr>
          <a:xfrm>
            <a:off x="226707" y="9274529"/>
            <a:ext cx="6326868" cy="338554"/>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Early finish on the Friday instead of P4.</a:t>
            </a:r>
            <a:endParaRPr lang="en-US" dirty="0"/>
          </a:p>
        </p:txBody>
      </p:sp>
      <p:sp>
        <p:nvSpPr>
          <p:cNvPr id="2" name="TextBox 1">
            <a:extLst>
              <a:ext uri="{FF2B5EF4-FFF2-40B4-BE49-F238E27FC236}">
                <a16:creationId xmlns:a16="http://schemas.microsoft.com/office/drawing/2014/main" id="{C98F86A4-801C-4168-E881-7C515613BEAD}"/>
              </a:ext>
            </a:extLst>
          </p:cNvPr>
          <p:cNvSpPr txBox="1"/>
          <p:nvPr/>
        </p:nvSpPr>
        <p:spPr>
          <a:xfrm>
            <a:off x="273457" y="771380"/>
            <a:ext cx="6331377" cy="830997"/>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We have taken student feedback from Achieve week 1 and adapted and improved the plan accordingly for achieve week 2.</a:t>
            </a:r>
          </a:p>
        </p:txBody>
      </p:sp>
    </p:spTree>
    <p:extLst>
      <p:ext uri="{BB962C8B-B14F-4D97-AF65-F5344CB8AC3E}">
        <p14:creationId xmlns:p14="http://schemas.microsoft.com/office/powerpoint/2010/main" val="37726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uple of women looking at a computer&#10;&#10;Description automatically generated">
            <a:extLst>
              <a:ext uri="{FF2B5EF4-FFF2-40B4-BE49-F238E27FC236}">
                <a16:creationId xmlns:a16="http://schemas.microsoft.com/office/drawing/2014/main" id="{3B995599-9D2C-C4FC-76AB-6414CB2F81E1}"/>
              </a:ext>
            </a:extLst>
          </p:cNvPr>
          <p:cNvPicPr>
            <a:picLocks noChangeAspect="1"/>
          </p:cNvPicPr>
          <p:nvPr/>
        </p:nvPicPr>
        <p:blipFill rotWithShape="1">
          <a:blip r:embed="rId2">
            <a:duotone>
              <a:schemeClr val="bg2">
                <a:shade val="45000"/>
                <a:satMod val="135000"/>
              </a:schemeClr>
              <a:prstClr val="white"/>
            </a:duotone>
          </a:blip>
          <a:srcRect l="23709" r="30143"/>
          <a:stretch/>
        </p:blipFill>
        <p:spPr>
          <a:xfrm>
            <a:off x="-15586" y="15600"/>
            <a:ext cx="6858000" cy="9906000"/>
          </a:xfrm>
          <a:prstGeom prst="rect">
            <a:avLst/>
          </a:prstGeom>
        </p:spPr>
      </p:pic>
      <p:sp>
        <p:nvSpPr>
          <p:cNvPr id="14" name="Rectangle 13">
            <a:extLst>
              <a:ext uri="{FF2B5EF4-FFF2-40B4-BE49-F238E27FC236}">
                <a16:creationId xmlns:a16="http://schemas.microsoft.com/office/drawing/2014/main" id="{09BEB682-440A-DA95-77A8-21499DD52D21}"/>
              </a:ext>
            </a:extLst>
          </p:cNvPr>
          <p:cNvSpPr/>
          <p:nvPr/>
        </p:nvSpPr>
        <p:spPr>
          <a:xfrm>
            <a:off x="73561" y="133680"/>
            <a:ext cx="3684354" cy="512064"/>
          </a:xfrm>
          <a:prstGeom prst="rect">
            <a:avLst/>
          </a:prstGeom>
          <a:solidFill>
            <a:srgbClr val="E71E68"/>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r>
              <a:rPr lang="en-US" dirty="0"/>
              <a:t>Week Overview</a:t>
            </a:r>
          </a:p>
        </p:txBody>
      </p:sp>
      <p:sp>
        <p:nvSpPr>
          <p:cNvPr id="16" name="TextBox 15">
            <a:extLst>
              <a:ext uri="{FF2B5EF4-FFF2-40B4-BE49-F238E27FC236}">
                <a16:creationId xmlns:a16="http://schemas.microsoft.com/office/drawing/2014/main" id="{18D3EE88-69FA-11A9-9676-04918340E489}"/>
              </a:ext>
            </a:extLst>
          </p:cNvPr>
          <p:cNvSpPr txBox="1"/>
          <p:nvPr/>
        </p:nvSpPr>
        <p:spPr>
          <a:xfrm>
            <a:off x="3773501" y="274084"/>
            <a:ext cx="3084499" cy="200055"/>
          </a:xfrm>
          <a:prstGeom prst="rect">
            <a:avLst/>
          </a:prstGeom>
          <a:noFill/>
        </p:spPr>
        <p:txBody>
          <a:bodyPr wrap="none" lIns="91440" tIns="45720" rIns="91440" bIns="45720" rtlCol="0" anchor="t">
            <a:spAutoFit/>
          </a:bodyPr>
          <a:lstStyle/>
          <a:p>
            <a:pPr algn="r"/>
            <a:r>
              <a:rPr lang="en-US" sz="700" b="1" dirty="0"/>
              <a:t>SIR THOMAS WHARTON ACADEMY  |  INVEST TO ACHIEVE 2024-2026</a:t>
            </a:r>
            <a:endParaRPr lang="en-US" sz="700" dirty="0"/>
          </a:p>
        </p:txBody>
      </p:sp>
      <p:grpSp>
        <p:nvGrpSpPr>
          <p:cNvPr id="4" name="Group 3">
            <a:extLst>
              <a:ext uri="{FF2B5EF4-FFF2-40B4-BE49-F238E27FC236}">
                <a16:creationId xmlns:a16="http://schemas.microsoft.com/office/drawing/2014/main" id="{47E722FE-0E56-5D08-D04B-44AA169A9916}"/>
              </a:ext>
            </a:extLst>
          </p:cNvPr>
          <p:cNvGrpSpPr/>
          <p:nvPr/>
        </p:nvGrpSpPr>
        <p:grpSpPr>
          <a:xfrm>
            <a:off x="-26740" y="1830319"/>
            <a:ext cx="6858000" cy="419525"/>
            <a:chOff x="-13370" y="904228"/>
            <a:chExt cx="6858000" cy="419525"/>
          </a:xfrm>
        </p:grpSpPr>
        <p:sp>
          <p:nvSpPr>
            <p:cNvPr id="5" name="Rectangle 4">
              <a:extLst>
                <a:ext uri="{FF2B5EF4-FFF2-40B4-BE49-F238E27FC236}">
                  <a16:creationId xmlns:a16="http://schemas.microsoft.com/office/drawing/2014/main" id="{5D4C9358-ED33-861C-2AEC-CF9A61F131AA}"/>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FF55B72-4E66-6075-BCE6-9727B804BCDE}"/>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GB" b="1" dirty="0">
                  <a:solidFill>
                    <a:srgbClr val="FFFFFF"/>
                  </a:solidFill>
                </a:rPr>
                <a:t>Monday 10.02</a:t>
              </a:r>
              <a:endParaRPr lang="en-US" dirty="0"/>
            </a:p>
          </p:txBody>
        </p:sp>
      </p:grpSp>
      <p:grpSp>
        <p:nvGrpSpPr>
          <p:cNvPr id="7" name="Group 6">
            <a:extLst>
              <a:ext uri="{FF2B5EF4-FFF2-40B4-BE49-F238E27FC236}">
                <a16:creationId xmlns:a16="http://schemas.microsoft.com/office/drawing/2014/main" id="{15C588C6-662B-4FE1-8E74-42CDBDFABD39}"/>
              </a:ext>
            </a:extLst>
          </p:cNvPr>
          <p:cNvGrpSpPr/>
          <p:nvPr/>
        </p:nvGrpSpPr>
        <p:grpSpPr>
          <a:xfrm>
            <a:off x="-13370" y="3250687"/>
            <a:ext cx="6858000" cy="419525"/>
            <a:chOff x="-13370" y="904228"/>
            <a:chExt cx="6858000" cy="419525"/>
          </a:xfrm>
        </p:grpSpPr>
        <p:sp>
          <p:nvSpPr>
            <p:cNvPr id="9" name="Rectangle 8">
              <a:extLst>
                <a:ext uri="{FF2B5EF4-FFF2-40B4-BE49-F238E27FC236}">
                  <a16:creationId xmlns:a16="http://schemas.microsoft.com/office/drawing/2014/main" id="{0FAAB1CF-7633-D37D-4101-4E06842FCC32}"/>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401BA73-CD12-6EAA-263F-32538F994EC5}"/>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GB" b="1" dirty="0">
                  <a:solidFill>
                    <a:srgbClr val="FFFFFF"/>
                  </a:solidFill>
                </a:rPr>
                <a:t>Tuesday 11.02</a:t>
              </a:r>
              <a:endParaRPr lang="en-US" dirty="0"/>
            </a:p>
          </p:txBody>
        </p:sp>
      </p:grpSp>
      <p:grpSp>
        <p:nvGrpSpPr>
          <p:cNvPr id="11" name="Group 10">
            <a:extLst>
              <a:ext uri="{FF2B5EF4-FFF2-40B4-BE49-F238E27FC236}">
                <a16:creationId xmlns:a16="http://schemas.microsoft.com/office/drawing/2014/main" id="{D856A73B-2261-4FB8-6B50-4EA0B16C5C13}"/>
              </a:ext>
            </a:extLst>
          </p:cNvPr>
          <p:cNvGrpSpPr/>
          <p:nvPr/>
        </p:nvGrpSpPr>
        <p:grpSpPr>
          <a:xfrm>
            <a:off x="0" y="4671055"/>
            <a:ext cx="6858000" cy="419525"/>
            <a:chOff x="-13370" y="904228"/>
            <a:chExt cx="6858000" cy="419525"/>
          </a:xfrm>
        </p:grpSpPr>
        <p:sp>
          <p:nvSpPr>
            <p:cNvPr id="12" name="Rectangle 11">
              <a:extLst>
                <a:ext uri="{FF2B5EF4-FFF2-40B4-BE49-F238E27FC236}">
                  <a16:creationId xmlns:a16="http://schemas.microsoft.com/office/drawing/2014/main" id="{BF897B4C-780E-AB65-2756-98025037C969}"/>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12748F3-2007-C082-A090-D4CDC9EF9B79}"/>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GB" b="1" dirty="0">
                  <a:solidFill>
                    <a:srgbClr val="FFFFFF"/>
                  </a:solidFill>
                </a:rPr>
                <a:t>Wednesday 12.02</a:t>
              </a:r>
              <a:endParaRPr lang="en-US" dirty="0"/>
            </a:p>
          </p:txBody>
        </p:sp>
      </p:grpSp>
      <p:grpSp>
        <p:nvGrpSpPr>
          <p:cNvPr id="15" name="Group 14">
            <a:extLst>
              <a:ext uri="{FF2B5EF4-FFF2-40B4-BE49-F238E27FC236}">
                <a16:creationId xmlns:a16="http://schemas.microsoft.com/office/drawing/2014/main" id="{D744808D-250E-5BC9-D1D2-50A7F51E394A}"/>
              </a:ext>
            </a:extLst>
          </p:cNvPr>
          <p:cNvGrpSpPr/>
          <p:nvPr/>
        </p:nvGrpSpPr>
        <p:grpSpPr>
          <a:xfrm>
            <a:off x="-26740" y="6091423"/>
            <a:ext cx="6858000" cy="419525"/>
            <a:chOff x="-13370" y="904228"/>
            <a:chExt cx="6858000" cy="419525"/>
          </a:xfrm>
        </p:grpSpPr>
        <p:sp>
          <p:nvSpPr>
            <p:cNvPr id="17" name="Rectangle 16">
              <a:extLst>
                <a:ext uri="{FF2B5EF4-FFF2-40B4-BE49-F238E27FC236}">
                  <a16:creationId xmlns:a16="http://schemas.microsoft.com/office/drawing/2014/main" id="{3D363E46-DD95-425A-177F-07283D92AEDE}"/>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0B803A12-2CB8-EE1D-B493-9B84CB06C657}"/>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GB" b="1" dirty="0">
                  <a:solidFill>
                    <a:srgbClr val="FFFFFF"/>
                  </a:solidFill>
                </a:rPr>
                <a:t>Thursday 13.02</a:t>
              </a:r>
              <a:endParaRPr lang="en-US" dirty="0"/>
            </a:p>
          </p:txBody>
        </p:sp>
      </p:grpSp>
      <p:grpSp>
        <p:nvGrpSpPr>
          <p:cNvPr id="19" name="Group 18">
            <a:extLst>
              <a:ext uri="{FF2B5EF4-FFF2-40B4-BE49-F238E27FC236}">
                <a16:creationId xmlns:a16="http://schemas.microsoft.com/office/drawing/2014/main" id="{DC852B5A-0232-4E8E-038C-8AA11CD7A4F3}"/>
              </a:ext>
            </a:extLst>
          </p:cNvPr>
          <p:cNvGrpSpPr/>
          <p:nvPr/>
        </p:nvGrpSpPr>
        <p:grpSpPr>
          <a:xfrm>
            <a:off x="-26740" y="7792591"/>
            <a:ext cx="6858000" cy="419525"/>
            <a:chOff x="-13370" y="904228"/>
            <a:chExt cx="6858000" cy="419525"/>
          </a:xfrm>
        </p:grpSpPr>
        <p:sp>
          <p:nvSpPr>
            <p:cNvPr id="20" name="Rectangle 19">
              <a:extLst>
                <a:ext uri="{FF2B5EF4-FFF2-40B4-BE49-F238E27FC236}">
                  <a16:creationId xmlns:a16="http://schemas.microsoft.com/office/drawing/2014/main" id="{6BEA9E71-7E8B-C386-B89E-005A9A717F98}"/>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FFAAFEE6-89F6-2AF5-A143-870D99754546}"/>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GB" b="1" dirty="0">
                  <a:solidFill>
                    <a:srgbClr val="FFFFFF"/>
                  </a:solidFill>
                </a:rPr>
                <a:t>Friday 14.02</a:t>
              </a:r>
              <a:endParaRPr lang="en-US" dirty="0">
                <a:solidFill>
                  <a:srgbClr val="000000"/>
                </a:solidFill>
              </a:endParaRPr>
            </a:p>
          </p:txBody>
        </p:sp>
      </p:grpSp>
      <p:sp>
        <p:nvSpPr>
          <p:cNvPr id="2" name="TextBox 1">
            <a:extLst>
              <a:ext uri="{FF2B5EF4-FFF2-40B4-BE49-F238E27FC236}">
                <a16:creationId xmlns:a16="http://schemas.microsoft.com/office/drawing/2014/main" id="{4341752D-BC77-6C93-14D8-FE64F8F1235A}"/>
              </a:ext>
            </a:extLst>
          </p:cNvPr>
          <p:cNvSpPr txBox="1"/>
          <p:nvPr/>
        </p:nvSpPr>
        <p:spPr>
          <a:xfrm>
            <a:off x="64629" y="2330090"/>
            <a:ext cx="65363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Tutor time: Science Achieve</a:t>
            </a:r>
          </a:p>
          <a:p>
            <a:r>
              <a:rPr lang="en-US" dirty="0"/>
              <a:t>P1-3 Option Block B</a:t>
            </a:r>
          </a:p>
          <a:p>
            <a:r>
              <a:rPr lang="en-US" dirty="0"/>
              <a:t>P4- Mathematics</a:t>
            </a:r>
          </a:p>
        </p:txBody>
      </p:sp>
      <p:sp>
        <p:nvSpPr>
          <p:cNvPr id="8" name="TextBox 7">
            <a:extLst>
              <a:ext uri="{FF2B5EF4-FFF2-40B4-BE49-F238E27FC236}">
                <a16:creationId xmlns:a16="http://schemas.microsoft.com/office/drawing/2014/main" id="{195E9209-EBFA-D174-C8F5-8D1D5E2CDB55}"/>
              </a:ext>
            </a:extLst>
          </p:cNvPr>
          <p:cNvSpPr txBox="1"/>
          <p:nvPr/>
        </p:nvSpPr>
        <p:spPr>
          <a:xfrm>
            <a:off x="64820" y="3749690"/>
            <a:ext cx="65363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Tutor time: Science Achieve</a:t>
            </a:r>
          </a:p>
          <a:p>
            <a:r>
              <a:rPr lang="en-US" dirty="0"/>
              <a:t>P1-3 Option Block D</a:t>
            </a:r>
          </a:p>
          <a:p>
            <a:r>
              <a:rPr lang="en-US" dirty="0"/>
              <a:t>P4- EBACC</a:t>
            </a:r>
          </a:p>
        </p:txBody>
      </p:sp>
      <p:sp>
        <p:nvSpPr>
          <p:cNvPr id="25" name="TextBox 24">
            <a:extLst>
              <a:ext uri="{FF2B5EF4-FFF2-40B4-BE49-F238E27FC236}">
                <a16:creationId xmlns:a16="http://schemas.microsoft.com/office/drawing/2014/main" id="{09D0A0B6-9606-D298-2D99-8E0F52F7376B}"/>
              </a:ext>
            </a:extLst>
          </p:cNvPr>
          <p:cNvSpPr txBox="1"/>
          <p:nvPr/>
        </p:nvSpPr>
        <p:spPr>
          <a:xfrm>
            <a:off x="64942" y="5169290"/>
            <a:ext cx="65363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Tutor time: Science Achieve</a:t>
            </a:r>
          </a:p>
          <a:p>
            <a:r>
              <a:rPr lang="en-US" dirty="0"/>
              <a:t>P1-3 Option Block A</a:t>
            </a:r>
          </a:p>
          <a:p>
            <a:r>
              <a:rPr lang="en-US"/>
              <a:t>P4- English</a:t>
            </a:r>
          </a:p>
        </p:txBody>
      </p:sp>
      <p:sp>
        <p:nvSpPr>
          <p:cNvPr id="26" name="TextBox 25">
            <a:extLst>
              <a:ext uri="{FF2B5EF4-FFF2-40B4-BE49-F238E27FC236}">
                <a16:creationId xmlns:a16="http://schemas.microsoft.com/office/drawing/2014/main" id="{74D532A1-DA5A-14A7-3ED5-C97ECDDD671B}"/>
              </a:ext>
            </a:extLst>
          </p:cNvPr>
          <p:cNvSpPr txBox="1"/>
          <p:nvPr/>
        </p:nvSpPr>
        <p:spPr>
          <a:xfrm>
            <a:off x="65133" y="6588890"/>
            <a:ext cx="653639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Tutor time: Science Achieve</a:t>
            </a:r>
          </a:p>
          <a:p>
            <a:r>
              <a:rPr lang="en-US" dirty="0"/>
              <a:t>P1-English Achieve, P2: Usual lesson (Ma/Eng), P3: Mathematics Achieve</a:t>
            </a:r>
          </a:p>
          <a:p>
            <a:r>
              <a:rPr lang="en-US" dirty="0"/>
              <a:t>P4- Science</a:t>
            </a:r>
          </a:p>
        </p:txBody>
      </p:sp>
      <p:sp>
        <p:nvSpPr>
          <p:cNvPr id="27" name="TextBox 26">
            <a:extLst>
              <a:ext uri="{FF2B5EF4-FFF2-40B4-BE49-F238E27FC236}">
                <a16:creationId xmlns:a16="http://schemas.microsoft.com/office/drawing/2014/main" id="{68CFEF66-40C2-9F39-9E42-E92A385E7FB6}"/>
              </a:ext>
            </a:extLst>
          </p:cNvPr>
          <p:cNvSpPr txBox="1"/>
          <p:nvPr/>
        </p:nvSpPr>
        <p:spPr>
          <a:xfrm>
            <a:off x="-28195" y="8211290"/>
            <a:ext cx="65363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Tutor time: Science Achieve</a:t>
            </a:r>
          </a:p>
          <a:p>
            <a:r>
              <a:rPr lang="en-US" dirty="0"/>
              <a:t>P1-3 Option Block C</a:t>
            </a:r>
          </a:p>
          <a:p>
            <a:r>
              <a:rPr lang="en-US" dirty="0"/>
              <a:t>Finish at the end of P3</a:t>
            </a:r>
          </a:p>
        </p:txBody>
      </p:sp>
      <p:sp>
        <p:nvSpPr>
          <p:cNvPr id="22" name="TextBox 21">
            <a:extLst>
              <a:ext uri="{FF2B5EF4-FFF2-40B4-BE49-F238E27FC236}">
                <a16:creationId xmlns:a16="http://schemas.microsoft.com/office/drawing/2014/main" id="{53346537-AB1D-A949-C395-049B28D63841}"/>
              </a:ext>
            </a:extLst>
          </p:cNvPr>
          <p:cNvSpPr txBox="1"/>
          <p:nvPr/>
        </p:nvSpPr>
        <p:spPr>
          <a:xfrm>
            <a:off x="273457" y="771380"/>
            <a:ext cx="6331377" cy="338554"/>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The overview for Achieve Week 2 is below:</a:t>
            </a:r>
          </a:p>
        </p:txBody>
      </p:sp>
    </p:spTree>
    <p:extLst>
      <p:ext uri="{BB962C8B-B14F-4D97-AF65-F5344CB8AC3E}">
        <p14:creationId xmlns:p14="http://schemas.microsoft.com/office/powerpoint/2010/main" val="25984016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uple of women looking at a computer&#10;&#10;Description automatically generated">
            <a:extLst>
              <a:ext uri="{FF2B5EF4-FFF2-40B4-BE49-F238E27FC236}">
                <a16:creationId xmlns:a16="http://schemas.microsoft.com/office/drawing/2014/main" id="{3B995599-9D2C-C4FC-76AB-6414CB2F81E1}"/>
              </a:ext>
            </a:extLst>
          </p:cNvPr>
          <p:cNvPicPr>
            <a:picLocks noChangeAspect="1"/>
          </p:cNvPicPr>
          <p:nvPr/>
        </p:nvPicPr>
        <p:blipFill rotWithShape="1">
          <a:blip r:embed="rId2">
            <a:duotone>
              <a:schemeClr val="bg2">
                <a:shade val="45000"/>
                <a:satMod val="135000"/>
              </a:schemeClr>
              <a:prstClr val="white"/>
            </a:duotone>
          </a:blip>
          <a:srcRect l="23709" r="30143"/>
          <a:stretch/>
        </p:blipFill>
        <p:spPr>
          <a:xfrm>
            <a:off x="-15586" y="15600"/>
            <a:ext cx="6858000" cy="9906000"/>
          </a:xfrm>
          <a:prstGeom prst="rect">
            <a:avLst/>
          </a:prstGeom>
        </p:spPr>
      </p:pic>
      <p:sp>
        <p:nvSpPr>
          <p:cNvPr id="14" name="Rectangle 13">
            <a:extLst>
              <a:ext uri="{FF2B5EF4-FFF2-40B4-BE49-F238E27FC236}">
                <a16:creationId xmlns:a16="http://schemas.microsoft.com/office/drawing/2014/main" id="{09BEB682-440A-DA95-77A8-21499DD52D21}"/>
              </a:ext>
            </a:extLst>
          </p:cNvPr>
          <p:cNvSpPr/>
          <p:nvPr/>
        </p:nvSpPr>
        <p:spPr>
          <a:xfrm>
            <a:off x="73561" y="133680"/>
            <a:ext cx="3684354" cy="512064"/>
          </a:xfrm>
          <a:prstGeom prst="rect">
            <a:avLst/>
          </a:prstGeom>
          <a:solidFill>
            <a:srgbClr val="E71E68"/>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r>
              <a:rPr lang="en-US" dirty="0"/>
              <a:t>Subject Information</a:t>
            </a:r>
          </a:p>
        </p:txBody>
      </p:sp>
      <p:sp>
        <p:nvSpPr>
          <p:cNvPr id="16" name="TextBox 15">
            <a:extLst>
              <a:ext uri="{FF2B5EF4-FFF2-40B4-BE49-F238E27FC236}">
                <a16:creationId xmlns:a16="http://schemas.microsoft.com/office/drawing/2014/main" id="{18D3EE88-69FA-11A9-9676-04918340E489}"/>
              </a:ext>
            </a:extLst>
          </p:cNvPr>
          <p:cNvSpPr txBox="1"/>
          <p:nvPr/>
        </p:nvSpPr>
        <p:spPr>
          <a:xfrm>
            <a:off x="3773501" y="274084"/>
            <a:ext cx="3084499" cy="200055"/>
          </a:xfrm>
          <a:prstGeom prst="rect">
            <a:avLst/>
          </a:prstGeom>
          <a:noFill/>
        </p:spPr>
        <p:txBody>
          <a:bodyPr wrap="none" lIns="91440" tIns="45720" rIns="91440" bIns="45720" rtlCol="0" anchor="t">
            <a:spAutoFit/>
          </a:bodyPr>
          <a:lstStyle/>
          <a:p>
            <a:pPr algn="r"/>
            <a:r>
              <a:rPr lang="en-US" sz="700" b="1" dirty="0"/>
              <a:t>SIR THOMAS WHARTON ACADEMY  |  INVEST TO ACHIEVE 2024-2026</a:t>
            </a:r>
            <a:endParaRPr lang="en-US" sz="700" dirty="0"/>
          </a:p>
        </p:txBody>
      </p:sp>
      <p:sp>
        <p:nvSpPr>
          <p:cNvPr id="7" name="TextBox 6">
            <a:extLst>
              <a:ext uri="{FF2B5EF4-FFF2-40B4-BE49-F238E27FC236}">
                <a16:creationId xmlns:a16="http://schemas.microsoft.com/office/drawing/2014/main" id="{BC0136FE-EAFB-8116-95EE-17C07214B7AE}"/>
              </a:ext>
            </a:extLst>
          </p:cNvPr>
          <p:cNvSpPr txBox="1"/>
          <p:nvPr/>
        </p:nvSpPr>
        <p:spPr>
          <a:xfrm>
            <a:off x="273457" y="771380"/>
            <a:ext cx="6331377" cy="584775"/>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What will the students be doing in their subject areas over the course of the week? </a:t>
            </a:r>
          </a:p>
        </p:txBody>
      </p:sp>
      <p:sp>
        <p:nvSpPr>
          <p:cNvPr id="8" name="Rectangle 7">
            <a:extLst>
              <a:ext uri="{FF2B5EF4-FFF2-40B4-BE49-F238E27FC236}">
                <a16:creationId xmlns:a16="http://schemas.microsoft.com/office/drawing/2014/main" id="{E8859D7E-5D5F-2C53-2594-BE5489933989}"/>
              </a:ext>
            </a:extLst>
          </p:cNvPr>
          <p:cNvSpPr/>
          <p:nvPr/>
        </p:nvSpPr>
        <p:spPr>
          <a:xfrm>
            <a:off x="73562" y="1625519"/>
            <a:ext cx="2019422" cy="1200329"/>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Science</a:t>
            </a:r>
          </a:p>
          <a:p>
            <a:pPr algn="ctr"/>
            <a:r>
              <a:rPr lang="en-GB" sz="1200" dirty="0">
                <a:solidFill>
                  <a:schemeClr val="bg1"/>
                </a:solidFill>
              </a:rPr>
              <a:t>During science sessions in tutor time, students will be closing the gap from their most recent assessment.</a:t>
            </a:r>
          </a:p>
        </p:txBody>
      </p:sp>
      <p:sp>
        <p:nvSpPr>
          <p:cNvPr id="24" name="Rectangle 23">
            <a:extLst>
              <a:ext uri="{FF2B5EF4-FFF2-40B4-BE49-F238E27FC236}">
                <a16:creationId xmlns:a16="http://schemas.microsoft.com/office/drawing/2014/main" id="{CF073223-41F2-1C9F-7EF0-08843BA20576}"/>
              </a:ext>
            </a:extLst>
          </p:cNvPr>
          <p:cNvSpPr/>
          <p:nvPr/>
        </p:nvSpPr>
        <p:spPr>
          <a:xfrm>
            <a:off x="73560" y="3014227"/>
            <a:ext cx="2019423" cy="1754326"/>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History</a:t>
            </a:r>
          </a:p>
          <a:p>
            <a:pPr algn="ctr"/>
            <a:r>
              <a:rPr lang="en-GB" sz="1200" dirty="0">
                <a:solidFill>
                  <a:schemeClr val="bg1"/>
                </a:solidFill>
                <a:latin typeface="Century Gothic"/>
              </a:rPr>
              <a:t>Students on rotation across three workshops. Each workshop is on a different section of the course. </a:t>
            </a:r>
            <a:endParaRPr lang="en-GB" dirty="0">
              <a:solidFill>
                <a:schemeClr val="bg1"/>
              </a:solidFill>
              <a:latin typeface="Century Gothic"/>
            </a:endParaRPr>
          </a:p>
          <a:p>
            <a:pPr algn="ctr"/>
            <a:r>
              <a:rPr lang="en-GB" sz="1200" dirty="0">
                <a:solidFill>
                  <a:schemeClr val="bg1"/>
                </a:solidFill>
              </a:rPr>
              <a:t>These workshops will be run by trained exam board markers.</a:t>
            </a:r>
          </a:p>
        </p:txBody>
      </p:sp>
      <p:sp>
        <p:nvSpPr>
          <p:cNvPr id="25" name="Rectangle 24">
            <a:extLst>
              <a:ext uri="{FF2B5EF4-FFF2-40B4-BE49-F238E27FC236}">
                <a16:creationId xmlns:a16="http://schemas.microsoft.com/office/drawing/2014/main" id="{50E3C242-B5B3-E6C9-7966-7C5701F4A4C4}"/>
              </a:ext>
            </a:extLst>
          </p:cNvPr>
          <p:cNvSpPr/>
          <p:nvPr/>
        </p:nvSpPr>
        <p:spPr>
          <a:xfrm>
            <a:off x="2194573" y="3014227"/>
            <a:ext cx="2244138" cy="1569660"/>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Geography</a:t>
            </a:r>
          </a:p>
          <a:p>
            <a:pPr algn="ctr"/>
            <a:r>
              <a:rPr lang="en-GB" sz="1200" dirty="0">
                <a:solidFill>
                  <a:schemeClr val="bg1"/>
                </a:solidFill>
                <a:latin typeface="+mj-lt"/>
              </a:rPr>
              <a:t>Students will close the gap on any misconceptions on topics for paper 1. Students will then complete a live trial in the hall focussing on embedding skills that count for 25% of the course.</a:t>
            </a:r>
          </a:p>
        </p:txBody>
      </p:sp>
      <p:sp>
        <p:nvSpPr>
          <p:cNvPr id="26" name="Rectangle 25">
            <a:extLst>
              <a:ext uri="{FF2B5EF4-FFF2-40B4-BE49-F238E27FC236}">
                <a16:creationId xmlns:a16="http://schemas.microsoft.com/office/drawing/2014/main" id="{D225EC63-781E-DDB1-DB36-99E179A9E28E}"/>
              </a:ext>
            </a:extLst>
          </p:cNvPr>
          <p:cNvSpPr/>
          <p:nvPr/>
        </p:nvSpPr>
        <p:spPr>
          <a:xfrm>
            <a:off x="4540302" y="3002535"/>
            <a:ext cx="2244139" cy="1754326"/>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French</a:t>
            </a:r>
          </a:p>
          <a:p>
            <a:pPr algn="ctr"/>
            <a:r>
              <a:rPr lang="en-GB" sz="1200" dirty="0">
                <a:solidFill>
                  <a:schemeClr val="bg1"/>
                </a:solidFill>
                <a:latin typeface="+mj-lt"/>
              </a:rPr>
              <a:t>Students will cover all three tenses and focus on this as this will support in attaining over a grade 4. Students will then develop listening skills throughout the day with additional practice for this paper.</a:t>
            </a:r>
          </a:p>
        </p:txBody>
      </p:sp>
      <p:sp>
        <p:nvSpPr>
          <p:cNvPr id="27" name="Rectangle 26">
            <a:extLst>
              <a:ext uri="{FF2B5EF4-FFF2-40B4-BE49-F238E27FC236}">
                <a16:creationId xmlns:a16="http://schemas.microsoft.com/office/drawing/2014/main" id="{2990F1E6-2E46-202A-D553-FCD23B96B1AE}"/>
              </a:ext>
            </a:extLst>
          </p:cNvPr>
          <p:cNvSpPr/>
          <p:nvPr/>
        </p:nvSpPr>
        <p:spPr>
          <a:xfrm>
            <a:off x="2194574" y="1632275"/>
            <a:ext cx="2244138" cy="1015663"/>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latin typeface="+mj-lt"/>
              </a:rPr>
              <a:t>English:</a:t>
            </a:r>
          </a:p>
          <a:p>
            <a:pPr algn="ctr"/>
            <a:r>
              <a:rPr lang="en-GB" sz="1200" b="0" i="0" dirty="0">
                <a:solidFill>
                  <a:schemeClr val="bg1"/>
                </a:solidFill>
                <a:effectLst/>
                <a:latin typeface="+mj-lt"/>
              </a:rPr>
              <a:t>Students will revise A Christmas Carol with a focus on closing the gap from assessments. </a:t>
            </a:r>
            <a:endParaRPr lang="en-GB" sz="1200" b="1" dirty="0">
              <a:solidFill>
                <a:schemeClr val="bg1"/>
              </a:solidFill>
              <a:latin typeface="+mj-lt"/>
            </a:endParaRPr>
          </a:p>
        </p:txBody>
      </p:sp>
      <p:sp>
        <p:nvSpPr>
          <p:cNvPr id="28" name="Rectangle 27">
            <a:extLst>
              <a:ext uri="{FF2B5EF4-FFF2-40B4-BE49-F238E27FC236}">
                <a16:creationId xmlns:a16="http://schemas.microsoft.com/office/drawing/2014/main" id="{98BDE1FE-5BBB-78EC-FC79-DDB488CC68E9}"/>
              </a:ext>
            </a:extLst>
          </p:cNvPr>
          <p:cNvSpPr/>
          <p:nvPr/>
        </p:nvSpPr>
        <p:spPr>
          <a:xfrm>
            <a:off x="4523784" y="1614316"/>
            <a:ext cx="2233557" cy="1200329"/>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Mathematics</a:t>
            </a:r>
          </a:p>
          <a:p>
            <a:pPr algn="ctr"/>
            <a:r>
              <a:rPr lang="en-GB" sz="1200" dirty="0">
                <a:solidFill>
                  <a:schemeClr val="bg1"/>
                </a:solidFill>
              </a:rPr>
              <a:t>Students will complete a calculator live trial paper in the main hall with trained examiners talking through the questions.</a:t>
            </a:r>
          </a:p>
        </p:txBody>
      </p:sp>
    </p:spTree>
    <p:extLst>
      <p:ext uri="{BB962C8B-B14F-4D97-AF65-F5344CB8AC3E}">
        <p14:creationId xmlns:p14="http://schemas.microsoft.com/office/powerpoint/2010/main" val="3629088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uple of women looking at a computer&#10;&#10;Description automatically generated">
            <a:extLst>
              <a:ext uri="{FF2B5EF4-FFF2-40B4-BE49-F238E27FC236}">
                <a16:creationId xmlns:a16="http://schemas.microsoft.com/office/drawing/2014/main" id="{3B995599-9D2C-C4FC-76AB-6414CB2F81E1}"/>
              </a:ext>
            </a:extLst>
          </p:cNvPr>
          <p:cNvPicPr>
            <a:picLocks noChangeAspect="1"/>
          </p:cNvPicPr>
          <p:nvPr/>
        </p:nvPicPr>
        <p:blipFill rotWithShape="1">
          <a:blip r:embed="rId2">
            <a:duotone>
              <a:schemeClr val="bg2">
                <a:shade val="45000"/>
                <a:satMod val="135000"/>
              </a:schemeClr>
              <a:prstClr val="white"/>
            </a:duotone>
          </a:blip>
          <a:srcRect l="23709" r="30143"/>
          <a:stretch/>
        </p:blipFill>
        <p:spPr>
          <a:xfrm>
            <a:off x="-15586" y="15600"/>
            <a:ext cx="6858000" cy="9906000"/>
          </a:xfrm>
          <a:prstGeom prst="rect">
            <a:avLst/>
          </a:prstGeom>
        </p:spPr>
      </p:pic>
      <p:sp>
        <p:nvSpPr>
          <p:cNvPr id="14" name="Rectangle 13">
            <a:extLst>
              <a:ext uri="{FF2B5EF4-FFF2-40B4-BE49-F238E27FC236}">
                <a16:creationId xmlns:a16="http://schemas.microsoft.com/office/drawing/2014/main" id="{09BEB682-440A-DA95-77A8-21499DD52D21}"/>
              </a:ext>
            </a:extLst>
          </p:cNvPr>
          <p:cNvSpPr/>
          <p:nvPr/>
        </p:nvSpPr>
        <p:spPr>
          <a:xfrm>
            <a:off x="73561" y="133680"/>
            <a:ext cx="3684354" cy="512064"/>
          </a:xfrm>
          <a:prstGeom prst="rect">
            <a:avLst/>
          </a:prstGeom>
          <a:solidFill>
            <a:srgbClr val="E71E68"/>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r>
              <a:rPr lang="en-US" dirty="0"/>
              <a:t>Subject Information</a:t>
            </a:r>
          </a:p>
        </p:txBody>
      </p:sp>
      <p:sp>
        <p:nvSpPr>
          <p:cNvPr id="16" name="TextBox 15">
            <a:extLst>
              <a:ext uri="{FF2B5EF4-FFF2-40B4-BE49-F238E27FC236}">
                <a16:creationId xmlns:a16="http://schemas.microsoft.com/office/drawing/2014/main" id="{18D3EE88-69FA-11A9-9676-04918340E489}"/>
              </a:ext>
            </a:extLst>
          </p:cNvPr>
          <p:cNvSpPr txBox="1"/>
          <p:nvPr/>
        </p:nvSpPr>
        <p:spPr>
          <a:xfrm>
            <a:off x="3773501" y="274084"/>
            <a:ext cx="3084499" cy="200055"/>
          </a:xfrm>
          <a:prstGeom prst="rect">
            <a:avLst/>
          </a:prstGeom>
          <a:noFill/>
        </p:spPr>
        <p:txBody>
          <a:bodyPr wrap="none" lIns="91440" tIns="45720" rIns="91440" bIns="45720" rtlCol="0" anchor="t">
            <a:spAutoFit/>
          </a:bodyPr>
          <a:lstStyle/>
          <a:p>
            <a:pPr algn="r"/>
            <a:r>
              <a:rPr lang="en-US" sz="700" b="1" dirty="0"/>
              <a:t>SIR THOMAS WHARTON ACADEMY  |  INVEST TO ACHIEVE 2024-2026</a:t>
            </a:r>
            <a:endParaRPr lang="en-US" sz="700" dirty="0"/>
          </a:p>
        </p:txBody>
      </p:sp>
      <p:sp>
        <p:nvSpPr>
          <p:cNvPr id="7" name="TextBox 6">
            <a:extLst>
              <a:ext uri="{FF2B5EF4-FFF2-40B4-BE49-F238E27FC236}">
                <a16:creationId xmlns:a16="http://schemas.microsoft.com/office/drawing/2014/main" id="{BC0136FE-EAFB-8116-95EE-17C07214B7AE}"/>
              </a:ext>
            </a:extLst>
          </p:cNvPr>
          <p:cNvSpPr txBox="1"/>
          <p:nvPr/>
        </p:nvSpPr>
        <p:spPr>
          <a:xfrm>
            <a:off x="273457" y="771380"/>
            <a:ext cx="6331377" cy="584775"/>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What will the students be doing in their subject areas over the course of the week? </a:t>
            </a:r>
          </a:p>
        </p:txBody>
      </p:sp>
      <p:sp>
        <p:nvSpPr>
          <p:cNvPr id="9" name="Rectangle 8">
            <a:extLst>
              <a:ext uri="{FF2B5EF4-FFF2-40B4-BE49-F238E27FC236}">
                <a16:creationId xmlns:a16="http://schemas.microsoft.com/office/drawing/2014/main" id="{D6EF639B-1EC8-B806-591D-072614883D99}"/>
              </a:ext>
            </a:extLst>
          </p:cNvPr>
          <p:cNvSpPr/>
          <p:nvPr/>
        </p:nvSpPr>
        <p:spPr>
          <a:xfrm>
            <a:off x="99832" y="1591558"/>
            <a:ext cx="2002374" cy="1384995"/>
          </a:xfrm>
          <a:prstGeom prst="rect">
            <a:avLst/>
          </a:prstGeom>
          <a:solidFill>
            <a:srgbClr val="E71E68"/>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Dance</a:t>
            </a:r>
          </a:p>
          <a:p>
            <a:pPr algn="ctr"/>
            <a:r>
              <a:rPr lang="en-GB" sz="1200" dirty="0">
                <a:solidFill>
                  <a:schemeClr val="bg1"/>
                </a:solidFill>
                <a:latin typeface="Century Gothic"/>
              </a:rPr>
              <a:t>Students will be completing both written and practical work for their PSA. This counts towards their final grade. </a:t>
            </a:r>
          </a:p>
        </p:txBody>
      </p:sp>
      <p:sp>
        <p:nvSpPr>
          <p:cNvPr id="10" name="Rectangle 9">
            <a:extLst>
              <a:ext uri="{FF2B5EF4-FFF2-40B4-BE49-F238E27FC236}">
                <a16:creationId xmlns:a16="http://schemas.microsoft.com/office/drawing/2014/main" id="{D18350E1-75AC-7730-F5A5-15A07E41176A}"/>
              </a:ext>
            </a:extLst>
          </p:cNvPr>
          <p:cNvSpPr/>
          <p:nvPr/>
        </p:nvSpPr>
        <p:spPr>
          <a:xfrm>
            <a:off x="4421477" y="6193200"/>
            <a:ext cx="2323360" cy="1015663"/>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Art</a:t>
            </a:r>
          </a:p>
          <a:p>
            <a:pPr algn="ctr"/>
            <a:r>
              <a:rPr lang="en-GB" sz="1200" dirty="0">
                <a:solidFill>
                  <a:schemeClr val="bg1"/>
                </a:solidFill>
                <a:latin typeface="Century Gothic"/>
                <a:cs typeface="Segoe UI"/>
              </a:rPr>
              <a:t>Students will continue developing personal projects initiated during the first week of HT3.</a:t>
            </a:r>
            <a:endParaRPr lang="en-GB" sz="1200" dirty="0">
              <a:solidFill>
                <a:schemeClr val="bg1"/>
              </a:solidFill>
              <a:latin typeface="Century Gothic"/>
            </a:endParaRPr>
          </a:p>
        </p:txBody>
      </p:sp>
      <p:sp>
        <p:nvSpPr>
          <p:cNvPr id="11" name="Rectangle 10">
            <a:extLst>
              <a:ext uri="{FF2B5EF4-FFF2-40B4-BE49-F238E27FC236}">
                <a16:creationId xmlns:a16="http://schemas.microsoft.com/office/drawing/2014/main" id="{8ED7E5BE-73BC-7916-3368-5F9D3812B43E}"/>
              </a:ext>
            </a:extLst>
          </p:cNvPr>
          <p:cNvSpPr/>
          <p:nvPr/>
        </p:nvSpPr>
        <p:spPr>
          <a:xfrm>
            <a:off x="104799" y="4347927"/>
            <a:ext cx="1997408" cy="1754326"/>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Computer Science</a:t>
            </a:r>
          </a:p>
          <a:p>
            <a:pPr algn="ctr"/>
            <a:r>
              <a:rPr lang="en-GB" sz="1200" dirty="0">
                <a:solidFill>
                  <a:schemeClr val="bg1"/>
                </a:solidFill>
                <a:latin typeface="+mj-lt"/>
              </a:rPr>
              <a:t>Students will continue with work on topologies and protocol. This will allow students to have additional time prior to Y10 trials to complete exam technique and revision sessions.</a:t>
            </a:r>
          </a:p>
        </p:txBody>
      </p:sp>
      <p:sp>
        <p:nvSpPr>
          <p:cNvPr id="12" name="Rectangle 11">
            <a:extLst>
              <a:ext uri="{FF2B5EF4-FFF2-40B4-BE49-F238E27FC236}">
                <a16:creationId xmlns:a16="http://schemas.microsoft.com/office/drawing/2014/main" id="{DD7E19EE-1949-EC81-E787-1A70FDF4E113}"/>
              </a:ext>
            </a:extLst>
          </p:cNvPr>
          <p:cNvSpPr/>
          <p:nvPr/>
        </p:nvSpPr>
        <p:spPr>
          <a:xfrm>
            <a:off x="104799" y="6187267"/>
            <a:ext cx="1997408" cy="2123658"/>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Food Technology</a:t>
            </a:r>
          </a:p>
          <a:p>
            <a:pPr algn="ctr"/>
            <a:r>
              <a:rPr lang="en-GB" sz="1200" dirty="0">
                <a:solidFill>
                  <a:schemeClr val="bg1"/>
                </a:solidFill>
                <a:latin typeface="Century Gothic"/>
              </a:rPr>
              <a:t>Students will complete a session on safety theory and then complete a practical on jointing a chicken. This skill is the highest practical skill in their coursework in year 11. Students will then create Chicken Tikka </a:t>
            </a:r>
            <a:r>
              <a:rPr lang="en-GB" sz="1200" dirty="0" err="1">
                <a:solidFill>
                  <a:schemeClr val="bg1"/>
                </a:solidFill>
                <a:latin typeface="Century Gothic"/>
              </a:rPr>
              <a:t>Massala</a:t>
            </a:r>
            <a:r>
              <a:rPr lang="en-GB" sz="1200" dirty="0">
                <a:solidFill>
                  <a:schemeClr val="bg1"/>
                </a:solidFill>
                <a:latin typeface="Century Gothic"/>
              </a:rPr>
              <a:t>.</a:t>
            </a:r>
          </a:p>
        </p:txBody>
      </p:sp>
      <p:sp>
        <p:nvSpPr>
          <p:cNvPr id="13" name="Rectangle 12">
            <a:extLst>
              <a:ext uri="{FF2B5EF4-FFF2-40B4-BE49-F238E27FC236}">
                <a16:creationId xmlns:a16="http://schemas.microsoft.com/office/drawing/2014/main" id="{1CCF4C1B-A2F0-EABC-F990-57C6CFFC0FB6}"/>
              </a:ext>
            </a:extLst>
          </p:cNvPr>
          <p:cNvSpPr/>
          <p:nvPr/>
        </p:nvSpPr>
        <p:spPr>
          <a:xfrm>
            <a:off x="2191353" y="1591558"/>
            <a:ext cx="2075321" cy="1384995"/>
          </a:xfrm>
          <a:prstGeom prst="rect">
            <a:avLst/>
          </a:prstGeom>
          <a:solidFill>
            <a:srgbClr val="E71E68"/>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Sport</a:t>
            </a:r>
          </a:p>
          <a:p>
            <a:pPr algn="ctr"/>
            <a:r>
              <a:rPr lang="en-GB" sz="1200" dirty="0">
                <a:solidFill>
                  <a:schemeClr val="bg1"/>
                </a:solidFill>
                <a:ea typeface="+mn-lt"/>
                <a:cs typeface="+mn-lt"/>
              </a:rPr>
              <a:t>Students will be completing tasks 1 and 3 of component 2 of their PSA. These will count towards their final outcomes.</a:t>
            </a:r>
            <a:endParaRPr lang="en-GB" dirty="0">
              <a:solidFill>
                <a:schemeClr val="bg1"/>
              </a:solidFill>
            </a:endParaRPr>
          </a:p>
        </p:txBody>
      </p:sp>
      <p:sp>
        <p:nvSpPr>
          <p:cNvPr id="15" name="Rectangle 14">
            <a:extLst>
              <a:ext uri="{FF2B5EF4-FFF2-40B4-BE49-F238E27FC236}">
                <a16:creationId xmlns:a16="http://schemas.microsoft.com/office/drawing/2014/main" id="{CB0FD245-35C4-98C4-102D-52C692F9AD12}"/>
              </a:ext>
            </a:extLst>
          </p:cNvPr>
          <p:cNvSpPr/>
          <p:nvPr/>
        </p:nvSpPr>
        <p:spPr>
          <a:xfrm>
            <a:off x="4439977" y="1581834"/>
            <a:ext cx="2255406" cy="1384995"/>
          </a:xfrm>
          <a:prstGeom prst="rect">
            <a:avLst/>
          </a:prstGeom>
          <a:solidFill>
            <a:srgbClr val="E71E68"/>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Health and Social Care</a:t>
            </a:r>
          </a:p>
          <a:p>
            <a:pPr algn="ctr"/>
            <a:r>
              <a:rPr lang="en-GB" sz="1200" dirty="0">
                <a:solidFill>
                  <a:schemeClr val="bg1"/>
                </a:solidFill>
                <a:latin typeface="Century Gothic"/>
              </a:rPr>
              <a:t>Students will be working on their preparation and write up of their 1</a:t>
            </a:r>
            <a:r>
              <a:rPr lang="en-GB" sz="1200" baseline="30000" dirty="0">
                <a:solidFill>
                  <a:schemeClr val="bg1"/>
                </a:solidFill>
                <a:latin typeface="Century Gothic"/>
              </a:rPr>
              <a:t>st</a:t>
            </a:r>
            <a:r>
              <a:rPr lang="en-GB" sz="1200" dirty="0">
                <a:solidFill>
                  <a:schemeClr val="bg1"/>
                </a:solidFill>
                <a:latin typeface="Century Gothic"/>
              </a:rPr>
              <a:t> Pearson Set assignment.  This contributes to 30% of their overall grade.</a:t>
            </a:r>
            <a:endParaRPr lang="en-GB" dirty="0">
              <a:solidFill>
                <a:schemeClr val="bg1"/>
              </a:solidFill>
              <a:latin typeface="Century Gothic"/>
            </a:endParaRPr>
          </a:p>
        </p:txBody>
      </p:sp>
      <p:sp>
        <p:nvSpPr>
          <p:cNvPr id="17" name="Rectangle 16">
            <a:extLst>
              <a:ext uri="{FF2B5EF4-FFF2-40B4-BE49-F238E27FC236}">
                <a16:creationId xmlns:a16="http://schemas.microsoft.com/office/drawing/2014/main" id="{9D9755E4-C3FA-70C9-8F4F-60364FBF2215}"/>
              </a:ext>
            </a:extLst>
          </p:cNvPr>
          <p:cNvSpPr/>
          <p:nvPr/>
        </p:nvSpPr>
        <p:spPr>
          <a:xfrm>
            <a:off x="4421477" y="7299810"/>
            <a:ext cx="2323360" cy="1754326"/>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Business Studies</a:t>
            </a:r>
          </a:p>
          <a:p>
            <a:pPr algn="ctr"/>
            <a:r>
              <a:rPr lang="en-GB" sz="1200" dirty="0">
                <a:solidFill>
                  <a:schemeClr val="bg1"/>
                </a:solidFill>
              </a:rPr>
              <a:t>Students will be working on course </a:t>
            </a:r>
            <a:r>
              <a:rPr lang="en-GB" sz="1200" dirty="0" err="1">
                <a:solidFill>
                  <a:schemeClr val="bg1"/>
                </a:solidFill>
              </a:rPr>
              <a:t>contentto</a:t>
            </a:r>
            <a:r>
              <a:rPr lang="en-GB" sz="1200" dirty="0">
                <a:solidFill>
                  <a:schemeClr val="bg1"/>
                </a:solidFill>
              </a:rPr>
              <a:t> improve examination technique during periods 1 and 2 and then have an external speaker during P3. A financial director is coming to speak to the students.</a:t>
            </a:r>
          </a:p>
        </p:txBody>
      </p:sp>
      <p:sp>
        <p:nvSpPr>
          <p:cNvPr id="18" name="Rectangle 17">
            <a:extLst>
              <a:ext uri="{FF2B5EF4-FFF2-40B4-BE49-F238E27FC236}">
                <a16:creationId xmlns:a16="http://schemas.microsoft.com/office/drawing/2014/main" id="{4E6E9ADD-DF3C-E6B8-54A5-14082DE19B33}"/>
              </a:ext>
            </a:extLst>
          </p:cNvPr>
          <p:cNvSpPr/>
          <p:nvPr/>
        </p:nvSpPr>
        <p:spPr>
          <a:xfrm>
            <a:off x="2206939" y="5628606"/>
            <a:ext cx="2091522" cy="1384995"/>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latin typeface="+mj-lt"/>
              </a:rPr>
              <a:t>Performing Arts:</a:t>
            </a:r>
          </a:p>
          <a:p>
            <a:pPr algn="ctr"/>
            <a:r>
              <a:rPr lang="en-GB" sz="1200" b="0" i="0" dirty="0">
                <a:solidFill>
                  <a:schemeClr val="bg1"/>
                </a:solidFill>
                <a:effectLst/>
                <a:latin typeface="+mj-lt"/>
              </a:rPr>
              <a:t>Students will spend the time working on Unit 1. This is a practical task</a:t>
            </a:r>
            <a:r>
              <a:rPr lang="en-GB" sz="1200" dirty="0">
                <a:solidFill>
                  <a:schemeClr val="bg1"/>
                </a:solidFill>
                <a:latin typeface="+mj-lt"/>
              </a:rPr>
              <a:t> which will prepare </a:t>
            </a:r>
            <a:r>
              <a:rPr lang="en-GB" sz="1200" b="0" i="0" dirty="0">
                <a:solidFill>
                  <a:schemeClr val="bg1"/>
                </a:solidFill>
                <a:effectLst/>
                <a:latin typeface="+mj-lt"/>
              </a:rPr>
              <a:t>them for a formal practical exam in HT4. </a:t>
            </a:r>
            <a:endParaRPr lang="en-GB" sz="1200" b="1" dirty="0">
              <a:solidFill>
                <a:schemeClr val="bg1"/>
              </a:solidFill>
              <a:latin typeface="+mj-lt"/>
            </a:endParaRPr>
          </a:p>
        </p:txBody>
      </p:sp>
      <p:sp>
        <p:nvSpPr>
          <p:cNvPr id="19" name="Rectangle 18">
            <a:extLst>
              <a:ext uri="{FF2B5EF4-FFF2-40B4-BE49-F238E27FC236}">
                <a16:creationId xmlns:a16="http://schemas.microsoft.com/office/drawing/2014/main" id="{F20CA4A2-672E-E67C-16E5-97A415498B8D}"/>
              </a:ext>
            </a:extLst>
          </p:cNvPr>
          <p:cNvSpPr/>
          <p:nvPr/>
        </p:nvSpPr>
        <p:spPr>
          <a:xfrm>
            <a:off x="2206940" y="7100698"/>
            <a:ext cx="2091522" cy="1200329"/>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Photography</a:t>
            </a:r>
          </a:p>
          <a:p>
            <a:pPr algn="ctr"/>
            <a:r>
              <a:rPr lang="en-GB" sz="1200" dirty="0">
                <a:solidFill>
                  <a:schemeClr val="bg1"/>
                </a:solidFill>
              </a:rPr>
              <a:t>Students are being taken to the Leeds Royal Armouries to capture photographs for the second coursework unit. </a:t>
            </a:r>
          </a:p>
        </p:txBody>
      </p:sp>
      <p:sp>
        <p:nvSpPr>
          <p:cNvPr id="20" name="Rectangle 19">
            <a:extLst>
              <a:ext uri="{FF2B5EF4-FFF2-40B4-BE49-F238E27FC236}">
                <a16:creationId xmlns:a16="http://schemas.microsoft.com/office/drawing/2014/main" id="{6EC7BF9B-E697-91F7-BFB6-69252569BFF9}"/>
              </a:ext>
            </a:extLst>
          </p:cNvPr>
          <p:cNvSpPr/>
          <p:nvPr/>
        </p:nvSpPr>
        <p:spPr>
          <a:xfrm>
            <a:off x="4421477" y="4163261"/>
            <a:ext cx="2349631" cy="1938992"/>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latin typeface="+mj-lt"/>
              </a:rPr>
              <a:t>Technology</a:t>
            </a:r>
          </a:p>
          <a:p>
            <a:pPr algn="ctr"/>
            <a:r>
              <a:rPr lang="en-GB" sz="1200" b="0" i="0" dirty="0">
                <a:solidFill>
                  <a:schemeClr val="bg1"/>
                </a:solidFill>
                <a:effectLst/>
                <a:latin typeface="+mj-lt"/>
              </a:rPr>
              <a:t>Students will be working on prototype projects for their formal coursework.</a:t>
            </a:r>
            <a:endParaRPr lang="en-GB" sz="1200" dirty="0">
              <a:solidFill>
                <a:schemeClr val="bg1"/>
              </a:solidFill>
              <a:latin typeface="+mj-lt"/>
            </a:endParaRPr>
          </a:p>
          <a:p>
            <a:pPr algn="ctr"/>
            <a:r>
              <a:rPr lang="en-GB" sz="1200" b="0" i="0" dirty="0">
                <a:solidFill>
                  <a:schemeClr val="bg1"/>
                </a:solidFill>
                <a:effectLst/>
                <a:latin typeface="+mj-lt"/>
              </a:rPr>
              <a:t>Students will be gaining an understanding of exactly what is expected of them during their actual NEA assessment, which will begin during HT4</a:t>
            </a:r>
            <a:r>
              <a:rPr lang="en-GB" sz="1200" dirty="0">
                <a:solidFill>
                  <a:schemeClr val="bg1"/>
                </a:solidFill>
                <a:latin typeface="+mj-lt"/>
              </a:rPr>
              <a:t>.</a:t>
            </a:r>
            <a:endParaRPr lang="en-GB" sz="1200" b="0" i="0" dirty="0">
              <a:solidFill>
                <a:schemeClr val="bg1"/>
              </a:solidFill>
              <a:effectLst/>
              <a:latin typeface="+mj-lt"/>
            </a:endParaRPr>
          </a:p>
        </p:txBody>
      </p:sp>
      <p:sp>
        <p:nvSpPr>
          <p:cNvPr id="21" name="Rectangle 20">
            <a:extLst>
              <a:ext uri="{FF2B5EF4-FFF2-40B4-BE49-F238E27FC236}">
                <a16:creationId xmlns:a16="http://schemas.microsoft.com/office/drawing/2014/main" id="{54B08179-D803-F89F-D873-D0BB1FA53EB8}"/>
              </a:ext>
            </a:extLst>
          </p:cNvPr>
          <p:cNvSpPr/>
          <p:nvPr/>
        </p:nvSpPr>
        <p:spPr>
          <a:xfrm>
            <a:off x="113163" y="3057257"/>
            <a:ext cx="1989043" cy="1200329"/>
          </a:xfrm>
          <a:prstGeom prst="rect">
            <a:avLst/>
          </a:prstGeom>
          <a:solidFill>
            <a:srgbClr val="E71E68"/>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err="1">
                <a:solidFill>
                  <a:schemeClr val="bg1"/>
                </a:solidFill>
              </a:rPr>
              <a:t>iMedia</a:t>
            </a:r>
            <a:r>
              <a:rPr lang="en-GB" sz="1200" b="1" dirty="0">
                <a:solidFill>
                  <a:schemeClr val="bg1"/>
                </a:solidFill>
              </a:rPr>
              <a:t>:</a:t>
            </a:r>
          </a:p>
          <a:p>
            <a:pPr algn="ctr"/>
            <a:r>
              <a:rPr lang="en-GB" sz="1200" b="0" i="0" dirty="0">
                <a:solidFill>
                  <a:schemeClr val="bg1"/>
                </a:solidFill>
                <a:effectLst/>
                <a:latin typeface="+mj-lt"/>
              </a:rPr>
              <a:t>Completion of Controlled Assessment.</a:t>
            </a:r>
            <a:endParaRPr lang="en-GB" sz="1200" b="1" dirty="0">
              <a:solidFill>
                <a:schemeClr val="bg1"/>
              </a:solidFill>
            </a:endParaRPr>
          </a:p>
          <a:p>
            <a:pPr algn="ctr"/>
            <a:r>
              <a:rPr lang="en-GB" sz="1200" b="0" i="0" dirty="0">
                <a:solidFill>
                  <a:schemeClr val="bg1"/>
                </a:solidFill>
                <a:effectLst/>
                <a:latin typeface="+mj-lt"/>
              </a:rPr>
              <a:t>Controlled Assessment accounts for 30% of the final grade.</a:t>
            </a:r>
            <a:endParaRPr lang="en-GB" sz="1200" b="1" dirty="0">
              <a:solidFill>
                <a:schemeClr val="bg1"/>
              </a:solidFill>
              <a:latin typeface="+mj-lt"/>
            </a:endParaRPr>
          </a:p>
        </p:txBody>
      </p:sp>
      <p:sp>
        <p:nvSpPr>
          <p:cNvPr id="2" name="Rectangle 1">
            <a:extLst>
              <a:ext uri="{FF2B5EF4-FFF2-40B4-BE49-F238E27FC236}">
                <a16:creationId xmlns:a16="http://schemas.microsoft.com/office/drawing/2014/main" id="{60D29F53-77EA-D387-F182-01E13092706B}"/>
              </a:ext>
            </a:extLst>
          </p:cNvPr>
          <p:cNvSpPr/>
          <p:nvPr/>
        </p:nvSpPr>
        <p:spPr>
          <a:xfrm>
            <a:off x="2199147" y="3063650"/>
            <a:ext cx="2091522" cy="2492990"/>
          </a:xfrm>
          <a:prstGeom prst="rect">
            <a:avLst/>
          </a:prstGeom>
          <a:solidFill>
            <a:srgbClr val="1D1D54"/>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Music</a:t>
            </a:r>
          </a:p>
          <a:p>
            <a:pPr algn="ctr"/>
            <a:r>
              <a:rPr lang="en-GB" sz="1200" dirty="0">
                <a:solidFill>
                  <a:schemeClr val="bg1"/>
                </a:solidFill>
                <a:latin typeface="Century Gothic"/>
              </a:rPr>
              <a:t>We will launch component 3 - free composition. The free composition for component 3 is 15% of the qualification and takes an extended period of time to complete. This full day will allow all students to make a strong start to their compositions.</a:t>
            </a:r>
          </a:p>
        </p:txBody>
      </p:sp>
      <p:sp>
        <p:nvSpPr>
          <p:cNvPr id="4" name="Rectangle 3">
            <a:extLst>
              <a:ext uri="{FF2B5EF4-FFF2-40B4-BE49-F238E27FC236}">
                <a16:creationId xmlns:a16="http://schemas.microsoft.com/office/drawing/2014/main" id="{46668F25-D605-ABF2-3087-1FAF72215AD2}"/>
              </a:ext>
            </a:extLst>
          </p:cNvPr>
          <p:cNvSpPr/>
          <p:nvPr/>
        </p:nvSpPr>
        <p:spPr>
          <a:xfrm>
            <a:off x="4421477" y="3063650"/>
            <a:ext cx="2323360" cy="1015663"/>
          </a:xfrm>
          <a:prstGeom prst="rect">
            <a:avLst/>
          </a:prstGeom>
          <a:solidFill>
            <a:srgbClr val="E71E68"/>
          </a:solidFill>
          <a:ln>
            <a:solidFill>
              <a:srgbClr val="E71E68"/>
            </a:solidFill>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ctr"/>
            <a:r>
              <a:rPr lang="en-GB" sz="1200" b="1" dirty="0">
                <a:solidFill>
                  <a:schemeClr val="bg1"/>
                </a:solidFill>
              </a:rPr>
              <a:t>ICT</a:t>
            </a:r>
          </a:p>
          <a:p>
            <a:pPr algn="ctr"/>
            <a:r>
              <a:rPr lang="en-GB" sz="1200" dirty="0">
                <a:solidFill>
                  <a:schemeClr val="bg1"/>
                </a:solidFill>
              </a:rPr>
              <a:t>Students to complete controlled assessments. Controlled assessments count for 60% of their grade. </a:t>
            </a:r>
          </a:p>
        </p:txBody>
      </p:sp>
    </p:spTree>
    <p:extLst>
      <p:ext uri="{BB962C8B-B14F-4D97-AF65-F5344CB8AC3E}">
        <p14:creationId xmlns:p14="http://schemas.microsoft.com/office/powerpoint/2010/main" val="1351249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uple of women looking at a computer&#10;&#10;Description automatically generated">
            <a:extLst>
              <a:ext uri="{FF2B5EF4-FFF2-40B4-BE49-F238E27FC236}">
                <a16:creationId xmlns:a16="http://schemas.microsoft.com/office/drawing/2014/main" id="{3B995599-9D2C-C4FC-76AB-6414CB2F81E1}"/>
              </a:ext>
            </a:extLst>
          </p:cNvPr>
          <p:cNvPicPr>
            <a:picLocks noChangeAspect="1"/>
          </p:cNvPicPr>
          <p:nvPr/>
        </p:nvPicPr>
        <p:blipFill rotWithShape="1">
          <a:blip r:embed="rId2">
            <a:duotone>
              <a:schemeClr val="bg2">
                <a:shade val="45000"/>
                <a:satMod val="135000"/>
              </a:schemeClr>
              <a:prstClr val="white"/>
            </a:duotone>
          </a:blip>
          <a:srcRect l="23709" r="30143"/>
          <a:stretch/>
        </p:blipFill>
        <p:spPr>
          <a:xfrm>
            <a:off x="-15586" y="15600"/>
            <a:ext cx="6858000" cy="9906000"/>
          </a:xfrm>
          <a:prstGeom prst="rect">
            <a:avLst/>
          </a:prstGeom>
        </p:spPr>
      </p:pic>
      <p:sp>
        <p:nvSpPr>
          <p:cNvPr id="14" name="Rectangle 13">
            <a:extLst>
              <a:ext uri="{FF2B5EF4-FFF2-40B4-BE49-F238E27FC236}">
                <a16:creationId xmlns:a16="http://schemas.microsoft.com/office/drawing/2014/main" id="{09BEB682-440A-DA95-77A8-21499DD52D21}"/>
              </a:ext>
            </a:extLst>
          </p:cNvPr>
          <p:cNvSpPr/>
          <p:nvPr/>
        </p:nvSpPr>
        <p:spPr>
          <a:xfrm>
            <a:off x="73561" y="133680"/>
            <a:ext cx="3684354" cy="512064"/>
          </a:xfrm>
          <a:prstGeom prst="rect">
            <a:avLst/>
          </a:prstGeom>
          <a:solidFill>
            <a:srgbClr val="E71E68"/>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r>
              <a:rPr lang="en-US" dirty="0"/>
              <a:t>Parental/Carer Support</a:t>
            </a:r>
          </a:p>
        </p:txBody>
      </p:sp>
      <p:sp>
        <p:nvSpPr>
          <p:cNvPr id="16" name="TextBox 15">
            <a:extLst>
              <a:ext uri="{FF2B5EF4-FFF2-40B4-BE49-F238E27FC236}">
                <a16:creationId xmlns:a16="http://schemas.microsoft.com/office/drawing/2014/main" id="{18D3EE88-69FA-11A9-9676-04918340E489}"/>
              </a:ext>
            </a:extLst>
          </p:cNvPr>
          <p:cNvSpPr txBox="1"/>
          <p:nvPr/>
        </p:nvSpPr>
        <p:spPr>
          <a:xfrm>
            <a:off x="3773501" y="274084"/>
            <a:ext cx="3084499" cy="200055"/>
          </a:xfrm>
          <a:prstGeom prst="rect">
            <a:avLst/>
          </a:prstGeom>
          <a:noFill/>
        </p:spPr>
        <p:txBody>
          <a:bodyPr wrap="none" lIns="91440" tIns="45720" rIns="91440" bIns="45720" rtlCol="0" anchor="t">
            <a:spAutoFit/>
          </a:bodyPr>
          <a:lstStyle/>
          <a:p>
            <a:pPr algn="r"/>
            <a:r>
              <a:rPr lang="en-US" sz="700" b="1"/>
              <a:t>SIR THOMAS WHARTON ACADEMY  |  INVEST TO ACHIEVE 2024-2026</a:t>
            </a:r>
            <a:endParaRPr lang="en-US" sz="700"/>
          </a:p>
        </p:txBody>
      </p:sp>
      <p:grpSp>
        <p:nvGrpSpPr>
          <p:cNvPr id="4" name="Group 3">
            <a:extLst>
              <a:ext uri="{FF2B5EF4-FFF2-40B4-BE49-F238E27FC236}">
                <a16:creationId xmlns:a16="http://schemas.microsoft.com/office/drawing/2014/main" id="{47E722FE-0E56-5D08-D04B-44AA169A9916}"/>
              </a:ext>
            </a:extLst>
          </p:cNvPr>
          <p:cNvGrpSpPr/>
          <p:nvPr/>
        </p:nvGrpSpPr>
        <p:grpSpPr>
          <a:xfrm>
            <a:off x="16447" y="1154414"/>
            <a:ext cx="6858000" cy="419525"/>
            <a:chOff x="-13370" y="904228"/>
            <a:chExt cx="6858000" cy="419525"/>
          </a:xfrm>
        </p:grpSpPr>
        <p:sp>
          <p:nvSpPr>
            <p:cNvPr id="5" name="Rectangle 4">
              <a:extLst>
                <a:ext uri="{FF2B5EF4-FFF2-40B4-BE49-F238E27FC236}">
                  <a16:creationId xmlns:a16="http://schemas.microsoft.com/office/drawing/2014/main" id="{5D4C9358-ED33-861C-2AEC-CF9A61F131AA}"/>
                </a:ext>
              </a:extLst>
            </p:cNvPr>
            <p:cNvSpPr/>
            <p:nvPr/>
          </p:nvSpPr>
          <p:spPr>
            <a:xfrm>
              <a:off x="-13370" y="904228"/>
              <a:ext cx="6858000" cy="419525"/>
            </a:xfrm>
            <a:prstGeom prst="rect">
              <a:avLst/>
            </a:prstGeom>
            <a:solidFill>
              <a:srgbClr val="1E22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FF55B72-4E66-6075-BCE6-9727B804BCDE}"/>
                </a:ext>
              </a:extLst>
            </p:cNvPr>
            <p:cNvSpPr txBox="1"/>
            <p:nvPr/>
          </p:nvSpPr>
          <p:spPr>
            <a:xfrm>
              <a:off x="66842" y="954421"/>
              <a:ext cx="6724316" cy="369332"/>
            </a:xfrm>
            <a:prstGeom prst="rect">
              <a:avLst/>
            </a:prstGeom>
            <a:noFill/>
          </p:spPr>
          <p:txBody>
            <a:bodyPr wrap="square" lIns="91440" tIns="45720" rIns="91440" bIns="45720" rtlCol="0" anchor="t">
              <a:spAutoFit/>
            </a:bodyPr>
            <a:lstStyle/>
            <a:p>
              <a:pPr algn="ctr"/>
              <a:r>
                <a:rPr lang="en-US" dirty="0">
                  <a:solidFill>
                    <a:schemeClr val="bg1"/>
                  </a:solidFill>
                </a:rPr>
                <a:t>What do you need to do?</a:t>
              </a:r>
            </a:p>
          </p:txBody>
        </p:sp>
      </p:grpSp>
      <p:sp>
        <p:nvSpPr>
          <p:cNvPr id="2" name="TextBox 1">
            <a:extLst>
              <a:ext uri="{FF2B5EF4-FFF2-40B4-BE49-F238E27FC236}">
                <a16:creationId xmlns:a16="http://schemas.microsoft.com/office/drawing/2014/main" id="{C8B70009-D1AA-3D76-F724-7104F035D0C3}"/>
              </a:ext>
            </a:extLst>
          </p:cNvPr>
          <p:cNvSpPr txBox="1"/>
          <p:nvPr/>
        </p:nvSpPr>
        <p:spPr>
          <a:xfrm>
            <a:off x="233034" y="1784558"/>
            <a:ext cx="6331377" cy="2554545"/>
          </a:xfrm>
          <a:prstGeom prst="rect">
            <a:avLst/>
          </a:prstGeom>
          <a:noFill/>
          <a:ln w="28575">
            <a:solidFill>
              <a:srgbClr val="1D1D5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t>Support student attendance throughout the week.</a:t>
            </a:r>
          </a:p>
          <a:p>
            <a:pPr algn="ctr"/>
            <a:endParaRPr lang="en-US" sz="1600" dirty="0"/>
          </a:p>
          <a:p>
            <a:pPr algn="ctr"/>
            <a:r>
              <a:rPr lang="en-US" sz="1600" dirty="0"/>
              <a:t>Support students with their investment throughout the week.</a:t>
            </a:r>
          </a:p>
          <a:p>
            <a:pPr algn="ctr"/>
            <a:endParaRPr lang="en-US" sz="1600" dirty="0"/>
          </a:p>
          <a:p>
            <a:pPr algn="ctr"/>
            <a:r>
              <a:rPr lang="en-US" sz="1600" dirty="0"/>
              <a:t>Support in maintaining morale throughout the week.</a:t>
            </a:r>
          </a:p>
          <a:p>
            <a:pPr algn="ctr"/>
            <a:endParaRPr lang="en-US" sz="1600" dirty="0"/>
          </a:p>
          <a:p>
            <a:pPr algn="ctr"/>
            <a:r>
              <a:rPr lang="en-US" sz="1600" dirty="0"/>
              <a:t>Celebrate any achievements shared by staff through </a:t>
            </a:r>
            <a:r>
              <a:rPr lang="en-US" sz="1600" dirty="0" err="1"/>
              <a:t>Classcharts</a:t>
            </a:r>
            <a:r>
              <a:rPr lang="en-US" sz="1600" dirty="0"/>
              <a:t>.</a:t>
            </a:r>
          </a:p>
          <a:p>
            <a:pPr algn="ctr"/>
            <a:endParaRPr lang="en-US" sz="1600" dirty="0"/>
          </a:p>
          <a:p>
            <a:pPr algn="ctr"/>
            <a:r>
              <a:rPr lang="en-US" sz="1600" dirty="0"/>
              <a:t>Support with early finish on Friday (after period 3).</a:t>
            </a:r>
          </a:p>
        </p:txBody>
      </p:sp>
    </p:spTree>
    <p:extLst>
      <p:ext uri="{BB962C8B-B14F-4D97-AF65-F5344CB8AC3E}">
        <p14:creationId xmlns:p14="http://schemas.microsoft.com/office/powerpoint/2010/main" val="2772375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2737" y="9220868"/>
            <a:ext cx="6904105" cy="698500"/>
          </a:xfrm>
          <a:prstGeom prst="rect">
            <a:avLst/>
          </a:prstGeom>
          <a:solidFill>
            <a:schemeClr val="tx1">
              <a:lumMod val="85000"/>
              <a:lumOff val="1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32737" y="0"/>
            <a:ext cx="6904105" cy="9234236"/>
          </a:xfrm>
          <a:prstGeom prst="rect">
            <a:avLst/>
          </a:prstGeom>
          <a:solidFill>
            <a:schemeClr val="tx1">
              <a:lumMod val="85000"/>
              <a:lumOff val="15000"/>
              <a:alpha val="78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0" name="Picture 9" descr="MLT-logo whitout.png"/>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055225" y="9325458"/>
            <a:ext cx="2657096" cy="454365"/>
          </a:xfrm>
          <a:prstGeom prst="rect">
            <a:avLst/>
          </a:prstGeom>
          <a:effectLst/>
        </p:spPr>
      </p:pic>
      <p:sp>
        <p:nvSpPr>
          <p:cNvPr id="13" name="Rectangle 12"/>
          <p:cNvSpPr/>
          <p:nvPr/>
        </p:nvSpPr>
        <p:spPr>
          <a:xfrm>
            <a:off x="1042737" y="8584357"/>
            <a:ext cx="4705684" cy="584775"/>
          </a:xfrm>
          <a:prstGeom prst="rect">
            <a:avLst/>
          </a:prstGeom>
        </p:spPr>
        <p:txBody>
          <a:bodyPr wrap="square">
            <a:spAutoFit/>
          </a:bodyPr>
          <a:lstStyle/>
          <a:p>
            <a:pPr algn="ctr"/>
            <a:r>
              <a:rPr lang="en-US" sz="1400" b="1" dirty="0" err="1">
                <a:solidFill>
                  <a:schemeClr val="bg1"/>
                </a:solidFill>
              </a:rPr>
              <a:t>www.stwacademy.com</a:t>
            </a:r>
            <a:r>
              <a:rPr lang="en-US" sz="1400" b="1" dirty="0">
                <a:solidFill>
                  <a:schemeClr val="bg1"/>
                </a:solidFill>
              </a:rPr>
              <a:t> | 01709 864100</a:t>
            </a:r>
          </a:p>
          <a:p>
            <a:pPr algn="ctr"/>
            <a:endParaRPr lang="en-US" sz="900" dirty="0">
              <a:solidFill>
                <a:srgbClr val="FFFFFF"/>
              </a:solidFill>
            </a:endParaRPr>
          </a:p>
          <a:p>
            <a:pPr algn="ctr"/>
            <a:r>
              <a:rPr lang="en-US" sz="900" dirty="0">
                <a:solidFill>
                  <a:srgbClr val="FFFFFF"/>
                </a:solidFill>
              </a:rPr>
              <a:t>Sir Thomas Wharton Academy, </a:t>
            </a:r>
            <a:r>
              <a:rPr lang="en-US" sz="900" dirty="0" err="1">
                <a:solidFill>
                  <a:srgbClr val="FFFFFF"/>
                </a:solidFill>
              </a:rPr>
              <a:t>Tait</a:t>
            </a:r>
            <a:r>
              <a:rPr lang="en-US" sz="900" dirty="0">
                <a:solidFill>
                  <a:srgbClr val="FFFFFF"/>
                </a:solidFill>
              </a:rPr>
              <a:t> Avenue, </a:t>
            </a:r>
            <a:r>
              <a:rPr lang="en-US" sz="900" dirty="0" err="1">
                <a:solidFill>
                  <a:srgbClr val="FFFFFF"/>
                </a:solidFill>
              </a:rPr>
              <a:t>Edlington</a:t>
            </a:r>
            <a:r>
              <a:rPr lang="en-US" sz="900" dirty="0">
                <a:solidFill>
                  <a:srgbClr val="FFFFFF"/>
                </a:solidFill>
              </a:rPr>
              <a:t>, </a:t>
            </a:r>
            <a:r>
              <a:rPr lang="en-US" sz="900" dirty="0" err="1">
                <a:solidFill>
                  <a:srgbClr val="FFFFFF"/>
                </a:solidFill>
              </a:rPr>
              <a:t>Doncaster</a:t>
            </a:r>
            <a:r>
              <a:rPr lang="en-US" sz="900" dirty="0">
                <a:solidFill>
                  <a:srgbClr val="FFFFFF"/>
                </a:solidFill>
              </a:rPr>
              <a:t>, DN12 1HH</a:t>
            </a:r>
          </a:p>
        </p:txBody>
      </p:sp>
      <p:pic>
        <p:nvPicPr>
          <p:cNvPr id="3" name="Picture 2" descr="Sir Thomas Wharton Academy House Crests.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223" y="106947"/>
            <a:ext cx="5928211" cy="1494404"/>
          </a:xfrm>
          <a:prstGeom prst="rect">
            <a:avLst/>
          </a:prstGeom>
        </p:spPr>
      </p:pic>
      <p:pic>
        <p:nvPicPr>
          <p:cNvPr id="5" name="Picture 4" descr="Sir Thomas Wharton Logo - white.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4104" y="7268038"/>
            <a:ext cx="3676316" cy="1181935"/>
          </a:xfrm>
          <a:prstGeom prst="rect">
            <a:avLst/>
          </a:prstGeom>
        </p:spPr>
      </p:pic>
    </p:spTree>
    <p:extLst>
      <p:ext uri="{BB962C8B-B14F-4D97-AF65-F5344CB8AC3E}">
        <p14:creationId xmlns:p14="http://schemas.microsoft.com/office/powerpoint/2010/main" val="3806374783"/>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8FA"/>
      </a:hlink>
      <a:folHlink>
        <a:srgbClr val="D5D8CA"/>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D3F80990DF6134BA33187ECA7536EEB" ma:contentTypeVersion="18" ma:contentTypeDescription="Create a new document." ma:contentTypeScope="" ma:versionID="0cf889ae1eaaf6a082fdcd391f83da14">
  <xsd:schema xmlns:xsd="http://www.w3.org/2001/XMLSchema" xmlns:xs="http://www.w3.org/2001/XMLSchema" xmlns:p="http://schemas.microsoft.com/office/2006/metadata/properties" xmlns:ns3="8d7577e1-bc42-44a2-8d0a-e0efc18dc13c" xmlns:ns4="4e041182-6f4a-412a-ab60-60d2c171fd2e" targetNamespace="http://schemas.microsoft.com/office/2006/metadata/properties" ma:root="true" ma:fieldsID="82e358a44c4e3b83180f8582229bd581" ns3:_="" ns4:_="">
    <xsd:import namespace="8d7577e1-bc42-44a2-8d0a-e0efc18dc13c"/>
    <xsd:import namespace="4e041182-6f4a-412a-ab60-60d2c171fd2e"/>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EventHashCode" minOccurs="0"/>
                <xsd:element ref="ns3:MediaServiceGenerationTime" minOccurs="0"/>
                <xsd:element ref="ns3:MediaServiceAutoTags" minOccurs="0"/>
                <xsd:element ref="ns3:MediaServiceOCR" minOccurs="0"/>
                <xsd:element ref="ns3:MediaServiceDateTaken" minOccurs="0"/>
                <xsd:element ref="ns3:MediaServiceAutoKeyPoints" minOccurs="0"/>
                <xsd:element ref="ns3:MediaServiceKeyPoints" minOccurs="0"/>
                <xsd:element ref="ns3:MediaLengthInSeconds" minOccurs="0"/>
                <xsd:element ref="ns3:MediaServiceLocatio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7577e1-bc42-44a2-8d0a-e0efc18dc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e041182-6f4a-412a-ab60-60d2c171fd2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8d7577e1-bc42-44a2-8d0a-e0efc18dc13c" xsi:nil="true"/>
  </documentManagement>
</p:properties>
</file>

<file path=customXml/itemProps1.xml><?xml version="1.0" encoding="utf-8"?>
<ds:datastoreItem xmlns:ds="http://schemas.openxmlformats.org/officeDocument/2006/customXml" ds:itemID="{7A7A2D70-5661-4924-A38B-822B61BD7C5B}">
  <ds:schemaRefs>
    <ds:schemaRef ds:uri="http://schemas.microsoft.com/sharepoint/v3/contenttype/forms"/>
  </ds:schemaRefs>
</ds:datastoreItem>
</file>

<file path=customXml/itemProps2.xml><?xml version="1.0" encoding="utf-8"?>
<ds:datastoreItem xmlns:ds="http://schemas.openxmlformats.org/officeDocument/2006/customXml" ds:itemID="{278694AA-5B93-4C01-9BC1-94BF87AA0D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d7577e1-bc42-44a2-8d0a-e0efc18dc13c"/>
    <ds:schemaRef ds:uri="4e041182-6f4a-412a-ab60-60d2c171fd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B1F516-6E61-4575-BFCB-188FB0EB3DFB}">
  <ds:schemaRefs>
    <ds:schemaRef ds:uri="http://purl.org/dc/dcmitype/"/>
    <ds:schemaRef ds:uri="8d7577e1-bc42-44a2-8d0a-e0efc18dc13c"/>
    <ds:schemaRef ds:uri="http://schemas.microsoft.com/office/2006/metadata/properties"/>
    <ds:schemaRef ds:uri="4e041182-6f4a-412a-ab60-60d2c171fd2e"/>
    <ds:schemaRef ds:uri="http://schemas.microsoft.com/office/infopath/2007/PartnerControls"/>
    <ds:schemaRef ds:uri="http://schemas.microsoft.com/office/2006/documentManagement/types"/>
    <ds:schemaRef ds:uri="http://schemas.openxmlformats.org/package/2006/metadata/core-properties"/>
    <ds:schemaRef ds:uri="http://www.w3.org/XML/1998/namespace"/>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21517</TotalTime>
  <Words>1286</Words>
  <Application>Microsoft Office PowerPoint</Application>
  <PresentationFormat>A4 Paper (210x297 mm)</PresentationFormat>
  <Paragraphs>132</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MLT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Blythe</dc:creator>
  <cp:lastModifiedBy>Nichola Winder</cp:lastModifiedBy>
  <cp:revision>654</cp:revision>
  <dcterms:created xsi:type="dcterms:W3CDTF">2021-01-06T15:52:20Z</dcterms:created>
  <dcterms:modified xsi:type="dcterms:W3CDTF">2025-01-27T14:33:09Z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0x0101000D3F80990DF6134BA33187ECA7536EEB</vt:lpwstr>
  </property>
</Properties>
</file>